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8" r:id="rId6"/>
    <p:sldId id="269" r:id="rId7"/>
    <p:sldId id="267" r:id="rId8"/>
    <p:sldId id="270" r:id="rId9"/>
    <p:sldId id="317" r:id="rId10"/>
    <p:sldId id="318" r:id="rId11"/>
    <p:sldId id="320" r:id="rId12"/>
    <p:sldId id="321" r:id="rId13"/>
    <p:sldId id="322" r:id="rId14"/>
    <p:sldId id="323" r:id="rId15"/>
    <p:sldId id="324" r:id="rId16"/>
    <p:sldId id="325" r:id="rId17"/>
    <p:sldId id="271" r:id="rId18"/>
    <p:sldId id="274" r:id="rId19"/>
    <p:sldId id="295" r:id="rId20"/>
    <p:sldId id="272" r:id="rId21"/>
    <p:sldId id="296" r:id="rId22"/>
    <p:sldId id="293" r:id="rId23"/>
    <p:sldId id="294" r:id="rId24"/>
    <p:sldId id="298" r:id="rId25"/>
    <p:sldId id="299" r:id="rId26"/>
    <p:sldId id="300" r:id="rId27"/>
    <p:sldId id="275" r:id="rId28"/>
    <p:sldId id="326" r:id="rId29"/>
    <p:sldId id="278" r:id="rId30"/>
    <p:sldId id="277" r:id="rId31"/>
    <p:sldId id="279" r:id="rId32"/>
    <p:sldId id="280" r:id="rId33"/>
    <p:sldId id="281" r:id="rId34"/>
    <p:sldId id="260" r:id="rId35"/>
    <p:sldId id="282" r:id="rId36"/>
    <p:sldId id="283" r:id="rId37"/>
    <p:sldId id="284" r:id="rId38"/>
    <p:sldId id="327" r:id="rId39"/>
    <p:sldId id="285" r:id="rId40"/>
    <p:sldId id="286" r:id="rId41"/>
    <p:sldId id="291" r:id="rId42"/>
    <p:sldId id="289" r:id="rId43"/>
    <p:sldId id="287" r:id="rId44"/>
    <p:sldId id="288" r:id="rId45"/>
    <p:sldId id="312" r:id="rId46"/>
    <p:sldId id="292" r:id="rId47"/>
    <p:sldId id="328" r:id="rId48"/>
    <p:sldId id="261" r:id="rId49"/>
    <p:sldId id="302" r:id="rId50"/>
    <p:sldId id="257" r:id="rId51"/>
    <p:sldId id="301" r:id="rId52"/>
    <p:sldId id="263" r:id="rId53"/>
    <p:sldId id="258" r:id="rId54"/>
    <p:sldId id="303" r:id="rId55"/>
    <p:sldId id="304" r:id="rId56"/>
    <p:sldId id="332" r:id="rId57"/>
    <p:sldId id="305" r:id="rId58"/>
    <p:sldId id="307" r:id="rId59"/>
    <p:sldId id="313" r:id="rId60"/>
    <p:sldId id="308" r:id="rId61"/>
    <p:sldId id="309" r:id="rId62"/>
    <p:sldId id="310" r:id="rId63"/>
    <p:sldId id="259" r:id="rId64"/>
    <p:sldId id="329" r:id="rId65"/>
    <p:sldId id="330" r:id="rId66"/>
    <p:sldId id="333" r:id="rId67"/>
    <p:sldId id="334" r:id="rId68"/>
    <p:sldId id="331" r:id="rId69"/>
    <p:sldId id="337" r:id="rId70"/>
    <p:sldId id="335" r:id="rId71"/>
    <p:sldId id="336" r:id="rId72"/>
    <p:sldId id="311" r:id="rId73"/>
    <p:sldId id="338" r:id="rId74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10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7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79C3B-D591-009D-61EE-85CDCCE40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F5C6A2-4E1E-6844-0957-6580EF4181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75F816-0EA6-AA3B-07F9-9CF607C65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E49C-032C-4575-9B70-CE27F9C6C182}" type="datetimeFigureOut">
              <a:rPr lang="en-DE" smtClean="0"/>
              <a:t>11/01/2024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04DBE2-FE5C-0A0B-4E84-0414CDC69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423E07-0884-943F-DF19-EFD2CDD9A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38A2B-74C7-4501-9F0C-3191EC81BF92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364148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33864-85C2-382B-D7A8-4559A5840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747526-635C-CBCA-A523-09CEE05009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3E0B9F-56DF-C81D-95C4-2C6135DE7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E49C-032C-4575-9B70-CE27F9C6C182}" type="datetimeFigureOut">
              <a:rPr lang="en-DE" smtClean="0"/>
              <a:t>11/01/2024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9CD453-DAAE-DC3A-29DB-68E1E0954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1B9685-7A1A-1112-D07A-7F6EB4C7B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38A2B-74C7-4501-9F0C-3191EC81BF92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733003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03B30A-C0F9-8AC1-5408-89B38EA9D6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CFFF3-B596-F30C-9C96-9AA3028C81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4D611-D3DF-8528-DCAF-8C115DD4D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E49C-032C-4575-9B70-CE27F9C6C182}" type="datetimeFigureOut">
              <a:rPr lang="en-DE" smtClean="0"/>
              <a:t>11/01/2024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E78BAA-4D39-01EC-501A-526145274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EEED7F-B2F2-3A5E-CBE8-765E62283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38A2B-74C7-4501-9F0C-3191EC81BF92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733860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F9D06-F188-2C10-54BB-6FE9A764A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841E8-77A7-DBDB-4D0B-A4DA9715A6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FB3FAB-83DE-294B-AD8F-868217B2D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E49C-032C-4575-9B70-CE27F9C6C182}" type="datetimeFigureOut">
              <a:rPr lang="en-DE" smtClean="0"/>
              <a:t>11/01/2024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5B7AB-FEF4-3C12-F252-4482793B8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A3AD9A-32DD-9842-AC6B-0723B1106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38A2B-74C7-4501-9F0C-3191EC81BF92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132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D2A51-BA4D-4512-59DF-4100D98AA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797DFB-9460-751F-5E43-864EA81BA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A25A52-CC62-7ADF-3198-FB34B2705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E49C-032C-4575-9B70-CE27F9C6C182}" type="datetimeFigureOut">
              <a:rPr lang="en-DE" smtClean="0"/>
              <a:t>11/01/2024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580FD7-500D-356F-B240-83F47EB7F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74959E-C9FC-C592-B38F-E564C026C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38A2B-74C7-4501-9F0C-3191EC81BF92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614598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230A2-C406-6210-36BF-D8E084BC6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DCA054-85AB-5F03-45A6-154219330F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8D1A0E-A41B-4860-2DD2-8015786729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C8FED1-910A-8C6D-A0E5-D67304D9D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E49C-032C-4575-9B70-CE27F9C6C182}" type="datetimeFigureOut">
              <a:rPr lang="en-DE" smtClean="0"/>
              <a:t>11/01/2024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45FA1F-2927-C132-491E-27CC4B717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CECB6F-F14F-097B-2493-813A900DE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38A2B-74C7-4501-9F0C-3191EC81BF92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599802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117CF-1117-548E-FABB-2BEA1608C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423BBF-8C13-0644-337C-2F5FA265C5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C8243D-CE73-8258-D026-3347565907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07A86B-990F-5690-E130-A86A42BCAA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F1FC444-CBB6-6685-23DB-4E2C2C6E66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4D9C77-5F54-FF7F-50A4-CEB1FE379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E49C-032C-4575-9B70-CE27F9C6C182}" type="datetimeFigureOut">
              <a:rPr lang="en-DE" smtClean="0"/>
              <a:t>11/01/2024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776608-6A2E-0EFA-11F7-E5EBD9782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F752A2-F13C-7A8D-EDCB-DA5507632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38A2B-74C7-4501-9F0C-3191EC81BF92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600876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C3254-5AC6-B940-AFA8-8ED1CE4D7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A39869-AD6D-5F08-7325-4EAFB878D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E49C-032C-4575-9B70-CE27F9C6C182}" type="datetimeFigureOut">
              <a:rPr lang="en-DE" smtClean="0"/>
              <a:t>11/01/2024</a:t>
            </a:fld>
            <a:endParaRPr lang="en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908792-E580-14AB-9453-EA810D433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596B7-3F16-FA65-FEDB-2C4857A96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38A2B-74C7-4501-9F0C-3191EC81BF92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77743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1C0E2-568D-69EC-8842-CBC82D72C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E49C-032C-4575-9B70-CE27F9C6C182}" type="datetimeFigureOut">
              <a:rPr lang="en-DE" smtClean="0"/>
              <a:t>11/01/2024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62614A-9BEA-347B-219A-52F29A25E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4530BF-A744-C9E6-08B9-89C3DF8D5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38A2B-74C7-4501-9F0C-3191EC81BF92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30518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16C45-6140-5AF9-9CDB-66548C40A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5E380B-44EA-834E-B1F9-F99B9DACE2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B39AC6-1A19-926A-324E-F7102100F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61405C-F677-0B1A-FF3A-88A27534B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E49C-032C-4575-9B70-CE27F9C6C182}" type="datetimeFigureOut">
              <a:rPr lang="en-DE" smtClean="0"/>
              <a:t>11/01/2024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A71698-2661-955A-58DC-E67C6F8EB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528608-287B-B56B-7A57-AF7346C65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38A2B-74C7-4501-9F0C-3191EC81BF92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15845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0DD83-DA14-A347-F193-3C0C453BC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AA7269-4847-F14C-57EF-6409639533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8AE267-3556-B411-F69E-DB4B3CAB77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098EF9-9B64-46E8-F8F4-AFA248634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4E49C-032C-4575-9B70-CE27F9C6C182}" type="datetimeFigureOut">
              <a:rPr lang="en-DE" smtClean="0"/>
              <a:t>11/01/2024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D0DD73-F0C4-6C61-F7D0-ABAE43F3F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A5C200-F8B3-A3E5-CABA-BE6028976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38A2B-74C7-4501-9F0C-3191EC81BF92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15342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4793B5-C612-8F4A-76D4-862B1A5DE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AB680A-2F51-BF2B-16F1-5103DA0238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786D9A-E002-E363-B76E-416F346EC6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4E49C-032C-4575-9B70-CE27F9C6C182}" type="datetimeFigureOut">
              <a:rPr lang="en-DE" smtClean="0"/>
              <a:t>11/01/2024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284E5-A004-16DB-4980-CE561559E4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469794-ADF6-9CBA-ACB2-F18A3EACB7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38A2B-74C7-4501-9F0C-3191EC81BF92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69135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sv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"/><Relationship Id="rId2" Type="http://schemas.openxmlformats.org/officeDocument/2006/relationships/image" Target="../media/image46.t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"/><Relationship Id="rId2" Type="http://schemas.openxmlformats.org/officeDocument/2006/relationships/image" Target="../media/image46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tif"/><Relationship Id="rId4" Type="http://schemas.openxmlformats.org/officeDocument/2006/relationships/image" Target="../media/image48.t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t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if"/><Relationship Id="rId2" Type="http://schemas.openxmlformats.org/officeDocument/2006/relationships/image" Target="../media/image53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ti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tif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33C14B-CC8D-DD06-78E3-65E2C30068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to </a:t>
            </a:r>
            <a:br>
              <a:rPr lang="en-US" dirty="0"/>
            </a:br>
            <a:r>
              <a:rPr lang="en-US" dirty="0"/>
              <a:t>geoscience methods</a:t>
            </a:r>
            <a:endParaRPr lang="en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D407D1-75A1-9D93-32BD-06180D7188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Thomas Matreux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12/01/2024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809765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085D5-8283-DFCF-B118-EB56BAA2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 – ion chromatography</a:t>
            </a:r>
            <a:endParaRPr lang="en-DE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6AC0B27-9E8C-A346-FBBB-EB147EC50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980" y="681037"/>
            <a:ext cx="4905710" cy="5783222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6CD6C3-A4C0-00EC-CEEA-8D6F0BF28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601679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085D5-8283-DFCF-B118-EB56BAA2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 – ion chromatography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53239A-9E12-C930-D2E4-B57D4011B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e.g. MSA, KOH, H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</a:t>
            </a:r>
            <a:r>
              <a:rPr lang="en-US" dirty="0"/>
              <a:t> </a:t>
            </a:r>
            <a:endParaRPr lang="en-DE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6AC0B27-9E8C-A346-FBBB-EB147EC50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980" y="681037"/>
            <a:ext cx="4905710" cy="578322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D18324E-0336-78AC-03B7-30D28B6E033F}"/>
              </a:ext>
            </a:extLst>
          </p:cNvPr>
          <p:cNvSpPr/>
          <p:nvPr/>
        </p:nvSpPr>
        <p:spPr>
          <a:xfrm>
            <a:off x="6875980" y="742949"/>
            <a:ext cx="1165841" cy="440871"/>
          </a:xfrm>
          <a:prstGeom prst="rect">
            <a:avLst/>
          </a:prstGeom>
          <a:noFill/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803727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085D5-8283-DFCF-B118-EB56BAA2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 – ion chromatography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53239A-9E12-C930-D2E4-B57D4011B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limit in concentrations </a:t>
            </a:r>
            <a:br>
              <a:rPr lang="en-US" dirty="0"/>
            </a:br>
            <a:r>
              <a:rPr lang="en-US" dirty="0"/>
              <a:t>and sample matrix</a:t>
            </a:r>
            <a:endParaRPr lang="en-DE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6AC0B27-9E8C-A346-FBBB-EB147EC50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980" y="681037"/>
            <a:ext cx="4905710" cy="578322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D18324E-0336-78AC-03B7-30D28B6E033F}"/>
              </a:ext>
            </a:extLst>
          </p:cNvPr>
          <p:cNvSpPr/>
          <p:nvPr/>
        </p:nvSpPr>
        <p:spPr>
          <a:xfrm>
            <a:off x="6875980" y="1739672"/>
            <a:ext cx="1165841" cy="440871"/>
          </a:xfrm>
          <a:prstGeom prst="rect">
            <a:avLst/>
          </a:prstGeom>
          <a:noFill/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207131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085D5-8283-DFCF-B118-EB56BAA2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 – ion chromatography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53239A-9E12-C930-D2E4-B57D4011B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DE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6AC0B27-9E8C-A346-FBBB-EB147EC50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980" y="681037"/>
            <a:ext cx="4905710" cy="578322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D18324E-0336-78AC-03B7-30D28B6E033F}"/>
              </a:ext>
            </a:extLst>
          </p:cNvPr>
          <p:cNvSpPr/>
          <p:nvPr/>
        </p:nvSpPr>
        <p:spPr>
          <a:xfrm>
            <a:off x="6875980" y="2768372"/>
            <a:ext cx="1427099" cy="440871"/>
          </a:xfrm>
          <a:prstGeom prst="rect">
            <a:avLst/>
          </a:prstGeom>
          <a:noFill/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6BD7D9-38BD-FA7B-2678-1B08554E06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063" y="1712403"/>
            <a:ext cx="5639809" cy="29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711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085D5-8283-DFCF-B118-EB56BAA2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 – ion chromatography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53239A-9E12-C930-D2E4-B57D4011B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DE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6AC0B27-9E8C-A346-FBBB-EB147EC50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980" y="681037"/>
            <a:ext cx="4905710" cy="578322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D18324E-0336-78AC-03B7-30D28B6E033F}"/>
              </a:ext>
            </a:extLst>
          </p:cNvPr>
          <p:cNvSpPr/>
          <p:nvPr/>
        </p:nvSpPr>
        <p:spPr>
          <a:xfrm>
            <a:off x="6875980" y="4719636"/>
            <a:ext cx="1427099" cy="440871"/>
          </a:xfrm>
          <a:prstGeom prst="rect">
            <a:avLst/>
          </a:prstGeom>
          <a:noFill/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D780F0-5A28-1007-CC27-3D69CC388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62" y="1651957"/>
            <a:ext cx="6658904" cy="452500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7FFC8B2-C3AB-E27B-CCAA-B11333189D67}"/>
              </a:ext>
            </a:extLst>
          </p:cNvPr>
          <p:cNvSpPr/>
          <p:nvPr/>
        </p:nvSpPr>
        <p:spPr>
          <a:xfrm>
            <a:off x="9052617" y="4457701"/>
            <a:ext cx="1427099" cy="650644"/>
          </a:xfrm>
          <a:prstGeom prst="rect">
            <a:avLst/>
          </a:prstGeom>
          <a:noFill/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3277080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085D5-8283-DFCF-B118-EB56BAA2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 – ion chromatography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53239A-9E12-C930-D2E4-B57D4011B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DE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6AC0B27-9E8C-A346-FBBB-EB147EC50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980" y="681037"/>
            <a:ext cx="4905710" cy="578322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D18324E-0336-78AC-03B7-30D28B6E033F}"/>
              </a:ext>
            </a:extLst>
          </p:cNvPr>
          <p:cNvSpPr/>
          <p:nvPr/>
        </p:nvSpPr>
        <p:spPr>
          <a:xfrm>
            <a:off x="6875980" y="5946601"/>
            <a:ext cx="1141349" cy="440871"/>
          </a:xfrm>
          <a:prstGeom prst="rect">
            <a:avLst/>
          </a:prstGeom>
          <a:noFill/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FFC8B2-C3AB-E27B-CCAA-B11333189D67}"/>
              </a:ext>
            </a:extLst>
          </p:cNvPr>
          <p:cNvSpPr/>
          <p:nvPr/>
        </p:nvSpPr>
        <p:spPr>
          <a:xfrm>
            <a:off x="9052617" y="5946600"/>
            <a:ext cx="2729073" cy="440871"/>
          </a:xfrm>
          <a:prstGeom prst="rect">
            <a:avLst/>
          </a:prstGeom>
          <a:noFill/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4A23D6-2779-12EA-352D-850B72936E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630" y="1908405"/>
            <a:ext cx="5073592" cy="440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162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085D5-8283-DFCF-B118-EB56BAA2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 – ion chromatography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53239A-9E12-C930-D2E4-B57D4011B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e.g. Fe2/Fe3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-&gt; UV (or fluorescence) detection</a:t>
            </a:r>
            <a:endParaRPr lang="en-DE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6AC0B27-9E8C-A346-FBBB-EB147EC50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980" y="681037"/>
            <a:ext cx="4905710" cy="578322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D18324E-0336-78AC-03B7-30D28B6E033F}"/>
              </a:ext>
            </a:extLst>
          </p:cNvPr>
          <p:cNvSpPr/>
          <p:nvPr/>
        </p:nvSpPr>
        <p:spPr>
          <a:xfrm>
            <a:off x="6875980" y="1753508"/>
            <a:ext cx="1141349" cy="440871"/>
          </a:xfrm>
          <a:prstGeom prst="rect">
            <a:avLst/>
          </a:prstGeom>
          <a:noFill/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FFC8B2-C3AB-E27B-CCAA-B11333189D67}"/>
              </a:ext>
            </a:extLst>
          </p:cNvPr>
          <p:cNvSpPr/>
          <p:nvPr/>
        </p:nvSpPr>
        <p:spPr>
          <a:xfrm>
            <a:off x="9052617" y="1762805"/>
            <a:ext cx="2729073" cy="440871"/>
          </a:xfrm>
          <a:prstGeom prst="rect">
            <a:avLst/>
          </a:prstGeom>
          <a:noFill/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F72C46-203B-2ED1-7E6B-CEF90F486C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7932" y="2412640"/>
            <a:ext cx="4878317" cy="260531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CC55613-2E97-F603-58D6-E2099CECD5E1}"/>
              </a:ext>
            </a:extLst>
          </p:cNvPr>
          <p:cNvSpPr/>
          <p:nvPr/>
        </p:nvSpPr>
        <p:spPr>
          <a:xfrm>
            <a:off x="6921739" y="4731883"/>
            <a:ext cx="1141349" cy="440871"/>
          </a:xfrm>
          <a:prstGeom prst="rect">
            <a:avLst/>
          </a:prstGeom>
          <a:noFill/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3032877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2B49C-AF5B-B601-3E7C-81BDEE6A6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leaching from basalt</a:t>
            </a:r>
            <a:endParaRPr lang="en-DE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9D3C8A8-E353-C7E4-289F-0C4500605D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8876" y="2567622"/>
            <a:ext cx="6963747" cy="2276793"/>
          </a:xfrm>
        </p:spPr>
      </p:pic>
    </p:spTree>
    <p:extLst>
      <p:ext uri="{BB962C8B-B14F-4D97-AF65-F5344CB8AC3E}">
        <p14:creationId xmlns:p14="http://schemas.microsoft.com/office/powerpoint/2010/main" val="21199255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2B49C-AF5B-B601-3E7C-81BDEE6A6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leaching from basalt</a:t>
            </a:r>
            <a:endParaRPr lang="en-D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C3759C-32F1-B5AC-045E-0A7DC292B5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8069"/>
          <a:stretch/>
        </p:blipFill>
        <p:spPr>
          <a:xfrm>
            <a:off x="2146479" y="1839528"/>
            <a:ext cx="7899042" cy="317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844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2B49C-AF5B-B601-3E7C-81BDEE6A6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leaching from basalt</a:t>
            </a:r>
            <a:endParaRPr lang="en-D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F9C5E04-5B62-C43F-4A11-4CC95EDC5C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7" b="53883"/>
          <a:stretch/>
        </p:blipFill>
        <p:spPr>
          <a:xfrm>
            <a:off x="2742951" y="1839528"/>
            <a:ext cx="6706097" cy="317894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5584948-7429-FACE-0BA0-0AB5FA799184}"/>
              </a:ext>
            </a:extLst>
          </p:cNvPr>
          <p:cNvSpPr txBox="1"/>
          <p:nvPr/>
        </p:nvSpPr>
        <p:spPr>
          <a:xfrm>
            <a:off x="3810051" y="5167312"/>
            <a:ext cx="2084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basaltic glass</a:t>
            </a:r>
            <a:endParaRPr lang="en-DE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D05A89-6341-A1D0-33F0-CAB61FB71A7E}"/>
              </a:ext>
            </a:extLst>
          </p:cNvPr>
          <p:cNvSpPr txBox="1"/>
          <p:nvPr/>
        </p:nvSpPr>
        <p:spPr>
          <a:xfrm>
            <a:off x="7176167" y="5167312"/>
            <a:ext cx="1985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basaltic rock</a:t>
            </a:r>
            <a:endParaRPr lang="en-DE" sz="2800" dirty="0"/>
          </a:p>
        </p:txBody>
      </p:sp>
    </p:spTree>
    <p:extLst>
      <p:ext uri="{BB962C8B-B14F-4D97-AF65-F5344CB8AC3E}">
        <p14:creationId xmlns:p14="http://schemas.microsoft.com/office/powerpoint/2010/main" val="4150902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le of black gravel&#10;&#10;Description automatically generated">
            <a:extLst>
              <a:ext uri="{FF2B5EF4-FFF2-40B4-BE49-F238E27FC236}">
                <a16:creationId xmlns:a16="http://schemas.microsoft.com/office/drawing/2014/main" id="{73FE0BA3-CA82-5BB5-E710-8C7C66379D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1" t="18461" r="14658" b="16621"/>
          <a:stretch/>
        </p:blipFill>
        <p:spPr>
          <a:xfrm>
            <a:off x="4259028" y="2016579"/>
            <a:ext cx="3673944" cy="2824843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581AA9-04E5-1F01-74A4-6B4196CF2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510" y="195054"/>
            <a:ext cx="1448002" cy="2991267"/>
          </a:xfrm>
          <a:prstGeom prst="rect">
            <a:avLst/>
          </a:prstGeom>
        </p:spPr>
      </p:pic>
      <p:pic>
        <p:nvPicPr>
          <p:cNvPr id="15" name="Picture 14" descr="A blue circle with a drop of water and a drop of water&#10;&#10;Description automatically generated">
            <a:extLst>
              <a:ext uri="{FF2B5EF4-FFF2-40B4-BE49-F238E27FC236}">
                <a16:creationId xmlns:a16="http://schemas.microsoft.com/office/drawing/2014/main" id="{28FDB3EE-7FD1-19AB-182D-5FE3959A6C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569" y="244797"/>
            <a:ext cx="2144770" cy="214477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128E5E7F-4C7A-D41A-223C-F9D5EAFC05FC}"/>
              </a:ext>
            </a:extLst>
          </p:cNvPr>
          <p:cNvGrpSpPr/>
          <p:nvPr/>
        </p:nvGrpSpPr>
        <p:grpSpPr>
          <a:xfrm>
            <a:off x="2519629" y="1157208"/>
            <a:ext cx="7152742" cy="4543584"/>
            <a:chOff x="2132090" y="1490889"/>
            <a:chExt cx="7152742" cy="454358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5B4642B-EECC-9195-961E-C378AFA133FE}"/>
                </a:ext>
              </a:extLst>
            </p:cNvPr>
            <p:cNvGrpSpPr/>
            <p:nvPr/>
          </p:nvGrpSpPr>
          <p:grpSpPr>
            <a:xfrm>
              <a:off x="2132090" y="1490889"/>
              <a:ext cx="1655545" cy="1579570"/>
              <a:chOff x="2146434" y="1490889"/>
              <a:chExt cx="1655545" cy="1579570"/>
            </a:xfrm>
          </p:grpSpPr>
          <p:sp>
            <p:nvSpPr>
              <p:cNvPr id="10" name="Arrow: Right 9">
                <a:extLst>
                  <a:ext uri="{FF2B5EF4-FFF2-40B4-BE49-F238E27FC236}">
                    <a16:creationId xmlns:a16="http://schemas.microsoft.com/office/drawing/2014/main" id="{0D992828-777A-64DF-6421-9FF94024A25B}"/>
                  </a:ext>
                </a:extLst>
              </p:cNvPr>
              <p:cNvSpPr/>
              <p:nvPr/>
            </p:nvSpPr>
            <p:spPr>
              <a:xfrm rot="12015027">
                <a:off x="2146434" y="1490889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25C824C-AF21-4C82-46A9-9AD811295E51}"/>
                  </a:ext>
                </a:extLst>
              </p:cNvPr>
              <p:cNvSpPr txBox="1"/>
              <p:nvPr/>
            </p:nvSpPr>
            <p:spPr>
              <a:xfrm rot="1270052">
                <a:off x="2455774" y="2096008"/>
                <a:ext cx="10368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leaching</a:t>
                </a:r>
                <a:endParaRPr lang="en-DE" dirty="0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5AF9526-E2D3-2843-6FCD-8C776A96FC3A}"/>
                </a:ext>
              </a:extLst>
            </p:cNvPr>
            <p:cNvGrpSpPr/>
            <p:nvPr/>
          </p:nvGrpSpPr>
          <p:grpSpPr>
            <a:xfrm>
              <a:off x="7629287" y="1490889"/>
              <a:ext cx="1655545" cy="1579570"/>
              <a:chOff x="7755074" y="1490890"/>
              <a:chExt cx="1655545" cy="1579570"/>
            </a:xfrm>
          </p:grpSpPr>
          <p:sp>
            <p:nvSpPr>
              <p:cNvPr id="12" name="Arrow: Right 11">
                <a:extLst>
                  <a:ext uri="{FF2B5EF4-FFF2-40B4-BE49-F238E27FC236}">
                    <a16:creationId xmlns:a16="http://schemas.microsoft.com/office/drawing/2014/main" id="{E092A0F6-8B34-8AD6-47C6-CB1DB9582877}"/>
                  </a:ext>
                </a:extLst>
              </p:cNvPr>
              <p:cNvSpPr/>
              <p:nvPr/>
            </p:nvSpPr>
            <p:spPr>
              <a:xfrm rot="9584973" flipH="1">
                <a:off x="7755074" y="1490890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B9407AA-5ADE-CEBF-94A2-002EDE4DC35D}"/>
                  </a:ext>
                </a:extLst>
              </p:cNvPr>
              <p:cNvSpPr txBox="1"/>
              <p:nvPr/>
            </p:nvSpPr>
            <p:spPr>
              <a:xfrm rot="20351184">
                <a:off x="8013450" y="2096009"/>
                <a:ext cx="1138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modelling</a:t>
                </a:r>
                <a:endParaRPr lang="en-DE" dirty="0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E1DAC82-F866-0E15-29C7-631581D6A386}"/>
                </a:ext>
              </a:extLst>
            </p:cNvPr>
            <p:cNvGrpSpPr/>
            <p:nvPr/>
          </p:nvGrpSpPr>
          <p:grpSpPr>
            <a:xfrm>
              <a:off x="2132090" y="4454903"/>
              <a:ext cx="1655545" cy="1579570"/>
              <a:chOff x="2117746" y="4408446"/>
              <a:chExt cx="1655545" cy="1579570"/>
            </a:xfrm>
          </p:grpSpPr>
          <p:sp>
            <p:nvSpPr>
              <p:cNvPr id="16" name="Arrow: Right 15">
                <a:extLst>
                  <a:ext uri="{FF2B5EF4-FFF2-40B4-BE49-F238E27FC236}">
                    <a16:creationId xmlns:a16="http://schemas.microsoft.com/office/drawing/2014/main" id="{AC19CF6E-F78D-F04C-BB10-B7808EB81743}"/>
                  </a:ext>
                </a:extLst>
              </p:cNvPr>
              <p:cNvSpPr/>
              <p:nvPr/>
            </p:nvSpPr>
            <p:spPr>
              <a:xfrm rot="9275427">
                <a:off x="2117746" y="4408446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1966B7F-8159-79A2-4CD6-5379D041BB16}"/>
                  </a:ext>
                </a:extLst>
              </p:cNvPr>
              <p:cNvSpPr txBox="1"/>
              <p:nvPr/>
            </p:nvSpPr>
            <p:spPr>
              <a:xfrm rot="20130452">
                <a:off x="2244905" y="4989886"/>
                <a:ext cx="15051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identification</a:t>
                </a:r>
                <a:endParaRPr lang="en-DE" dirty="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65392AF-516A-C7F8-B999-3E9F3E932CEA}"/>
                </a:ext>
              </a:extLst>
            </p:cNvPr>
            <p:cNvGrpSpPr/>
            <p:nvPr/>
          </p:nvGrpSpPr>
          <p:grpSpPr>
            <a:xfrm>
              <a:off x="7629287" y="4454903"/>
              <a:ext cx="1655545" cy="1579570"/>
              <a:chOff x="7503499" y="4501361"/>
              <a:chExt cx="1655545" cy="1579570"/>
            </a:xfrm>
          </p:grpSpPr>
          <p:sp>
            <p:nvSpPr>
              <p:cNvPr id="18" name="Arrow: Right 17">
                <a:extLst>
                  <a:ext uri="{FF2B5EF4-FFF2-40B4-BE49-F238E27FC236}">
                    <a16:creationId xmlns:a16="http://schemas.microsoft.com/office/drawing/2014/main" id="{ED71903A-3EE5-E5CF-4FB6-37BAA05959D7}"/>
                  </a:ext>
                </a:extLst>
              </p:cNvPr>
              <p:cNvSpPr/>
              <p:nvPr/>
            </p:nvSpPr>
            <p:spPr>
              <a:xfrm rot="12644426" flipH="1">
                <a:off x="7503499" y="4501361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99EE5F7-E194-40FF-AE18-F335025F263C}"/>
                  </a:ext>
                </a:extLst>
              </p:cNvPr>
              <p:cNvSpPr txBox="1"/>
              <p:nvPr/>
            </p:nvSpPr>
            <p:spPr>
              <a:xfrm rot="1810637">
                <a:off x="7761875" y="5106480"/>
                <a:ext cx="1138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imaging</a:t>
                </a:r>
                <a:endParaRPr lang="en-DE" dirty="0"/>
              </a:p>
            </p:txBody>
          </p:sp>
        </p:grpSp>
      </p:grpSp>
      <p:pic>
        <p:nvPicPr>
          <p:cNvPr id="20" name="Content Placeholder 4" descr="A machine with a round object&#10;&#10;Description automatically generated with medium confidence">
            <a:extLst>
              <a:ext uri="{FF2B5EF4-FFF2-40B4-BE49-F238E27FC236}">
                <a16:creationId xmlns:a16="http://schemas.microsoft.com/office/drawing/2014/main" id="{24BA267C-725E-0EEA-C6CA-ABF46CF696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7" t="1133" r="26651" b="-1133"/>
          <a:stretch/>
        </p:blipFill>
        <p:spPr>
          <a:xfrm>
            <a:off x="596238" y="4465145"/>
            <a:ext cx="1636001" cy="2055180"/>
          </a:xfrm>
          <a:prstGeom prst="rect">
            <a:avLst/>
          </a:prstGeom>
        </p:spPr>
      </p:pic>
      <p:pic>
        <p:nvPicPr>
          <p:cNvPr id="21" name="Content Placeholder 4" descr="A room with a few computers and a table&#10;&#10;Description automatically generated">
            <a:extLst>
              <a:ext uri="{FF2B5EF4-FFF2-40B4-BE49-F238E27FC236}">
                <a16:creationId xmlns:a16="http://schemas.microsoft.com/office/drawing/2014/main" id="{5463E0CD-2431-03F2-FCDF-7F0BFDDB8DD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4" t="21209" r="57064" b="10048"/>
          <a:stretch/>
        </p:blipFill>
        <p:spPr>
          <a:xfrm>
            <a:off x="9894569" y="3641128"/>
            <a:ext cx="1979725" cy="299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1716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0B4DD-543D-B50B-F596-730127BD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What is what – basalt, sand, glass, .. ?</a:t>
            </a:r>
            <a:endParaRPr lang="en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088562-570B-0C16-66A5-37F93F5B1EED}"/>
              </a:ext>
            </a:extLst>
          </p:cNvPr>
          <p:cNvSpPr txBox="1"/>
          <p:nvPr/>
        </p:nvSpPr>
        <p:spPr>
          <a:xfrm>
            <a:off x="2531667" y="2153391"/>
            <a:ext cx="30697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Igneous/magmatic rock</a:t>
            </a:r>
            <a:endParaRPr lang="en-DE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A054FF-4C27-B50D-D3B8-07C26F3926DB}"/>
              </a:ext>
            </a:extLst>
          </p:cNvPr>
          <p:cNvSpPr txBox="1"/>
          <p:nvPr/>
        </p:nvSpPr>
        <p:spPr>
          <a:xfrm>
            <a:off x="6998524" y="2153391"/>
            <a:ext cx="2187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Metamorphic rock</a:t>
            </a:r>
            <a:endParaRPr lang="en-DE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E6F3D1-C6D9-5C85-9C7B-953630C9DA58}"/>
              </a:ext>
            </a:extLst>
          </p:cNvPr>
          <p:cNvSpPr txBox="1"/>
          <p:nvPr/>
        </p:nvSpPr>
        <p:spPr>
          <a:xfrm>
            <a:off x="4698189" y="3570201"/>
            <a:ext cx="20188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Sedimentary rock</a:t>
            </a:r>
            <a:endParaRPr lang="en-DE" sz="2800" dirty="0"/>
          </a:p>
        </p:txBody>
      </p:sp>
      <p:pic>
        <p:nvPicPr>
          <p:cNvPr id="9" name="Picture 8" descr="A black rock with holes&#10;&#10;Description automatically generated">
            <a:extLst>
              <a:ext uri="{FF2B5EF4-FFF2-40B4-BE49-F238E27FC236}">
                <a16:creationId xmlns:a16="http://schemas.microsoft.com/office/drawing/2014/main" id="{6D25630C-F5AB-A92E-53C3-DDF5C76D3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688"/>
            <a:ext cx="2476500" cy="1847850"/>
          </a:xfrm>
          <a:prstGeom prst="rect">
            <a:avLst/>
          </a:prstGeom>
        </p:spPr>
      </p:pic>
      <p:pic>
        <p:nvPicPr>
          <p:cNvPr id="11" name="Picture 10" descr="A close-up of a rock&#10;&#10;Description automatically generated">
            <a:extLst>
              <a:ext uri="{FF2B5EF4-FFF2-40B4-BE49-F238E27FC236}">
                <a16:creationId xmlns:a16="http://schemas.microsoft.com/office/drawing/2014/main" id="{C6659168-55B5-D9B6-8A04-2512AE75B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275" y="1495425"/>
            <a:ext cx="2371725" cy="19335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2E03528-319E-1E13-EEF4-0E01A214265F}"/>
              </a:ext>
            </a:extLst>
          </p:cNvPr>
          <p:cNvSpPr txBox="1"/>
          <p:nvPr/>
        </p:nvSpPr>
        <p:spPr>
          <a:xfrm>
            <a:off x="7493811" y="4161388"/>
            <a:ext cx="25711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unconsolidated sediment</a:t>
            </a:r>
            <a:endParaRPr lang="en-DE" sz="2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455B4F-8C4A-B7D4-5ECE-1530D1508CF3}"/>
              </a:ext>
            </a:extLst>
          </p:cNvPr>
          <p:cNvSpPr txBox="1"/>
          <p:nvPr/>
        </p:nvSpPr>
        <p:spPr>
          <a:xfrm>
            <a:off x="2531667" y="4142771"/>
            <a:ext cx="25711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sediment</a:t>
            </a:r>
          </a:p>
          <a:p>
            <a:r>
              <a:rPr lang="en-US" sz="2800" dirty="0"/>
              <a:t>(e.g. clay)</a:t>
            </a:r>
            <a:endParaRPr lang="en-DE" sz="2800" dirty="0"/>
          </a:p>
        </p:txBody>
      </p:sp>
      <p:pic>
        <p:nvPicPr>
          <p:cNvPr id="15" name="Picture 14" descr="A close-up of a rock&#10;&#10;Description automatically generated">
            <a:extLst>
              <a:ext uri="{FF2B5EF4-FFF2-40B4-BE49-F238E27FC236}">
                <a16:creationId xmlns:a16="http://schemas.microsoft.com/office/drawing/2014/main" id="{F6ECB8F4-6FBD-5919-1F51-E72DBA3E1E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996" y="4728191"/>
            <a:ext cx="2286000" cy="2000250"/>
          </a:xfrm>
          <a:prstGeom prst="rect">
            <a:avLst/>
          </a:prstGeom>
        </p:spPr>
      </p:pic>
      <p:pic>
        <p:nvPicPr>
          <p:cNvPr id="17" name="Picture 16" descr="A close-up of a rock&#10;&#10;Description automatically generated">
            <a:extLst>
              <a:ext uri="{FF2B5EF4-FFF2-40B4-BE49-F238E27FC236}">
                <a16:creationId xmlns:a16="http://schemas.microsoft.com/office/drawing/2014/main" id="{DAABB757-4DEA-C003-0406-BA859E4E53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535" y="5028162"/>
            <a:ext cx="2619375" cy="1743075"/>
          </a:xfrm>
          <a:prstGeom prst="rect">
            <a:avLst/>
          </a:prstGeom>
        </p:spPr>
      </p:pic>
      <p:pic>
        <p:nvPicPr>
          <p:cNvPr id="19" name="Picture 18" descr="A brown piece of clay&#10;&#10;Description automatically generated">
            <a:extLst>
              <a:ext uri="{FF2B5EF4-FFF2-40B4-BE49-F238E27FC236}">
                <a16:creationId xmlns:a16="http://schemas.microsoft.com/office/drawing/2014/main" id="{43CF8028-C01B-7EC2-1C87-29DC75C56A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4" y="4820378"/>
            <a:ext cx="2324100" cy="1971675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0C15476-9B8D-1CA8-342B-7B6637CFE299}"/>
              </a:ext>
            </a:extLst>
          </p:cNvPr>
          <p:cNvCxnSpPr/>
          <p:nvPr/>
        </p:nvCxnSpPr>
        <p:spPr>
          <a:xfrm>
            <a:off x="3701988" y="1606858"/>
            <a:ext cx="0" cy="54653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F08E1AE-80F0-C0C5-83E8-32BF75414C49}"/>
              </a:ext>
            </a:extLst>
          </p:cNvPr>
          <p:cNvSpPr txBox="1"/>
          <p:nvPr/>
        </p:nvSpPr>
        <p:spPr>
          <a:xfrm>
            <a:off x="3197487" y="1017786"/>
            <a:ext cx="1009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glass</a:t>
            </a:r>
            <a:endParaRPr lang="en-DE" sz="2800" dirty="0"/>
          </a:p>
        </p:txBody>
      </p:sp>
    </p:spTree>
    <p:extLst>
      <p:ext uri="{BB962C8B-B14F-4D97-AF65-F5344CB8AC3E}">
        <p14:creationId xmlns:p14="http://schemas.microsoft.com/office/powerpoint/2010/main" val="12380063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0B4DD-543D-B50B-F596-730127BD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What is what – basalt, sand, glass, .. ?</a:t>
            </a:r>
            <a:endParaRPr lang="en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0C7214-7CD7-BE94-8978-03889DC98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2182" y="961974"/>
            <a:ext cx="6347636" cy="589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6768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0B4DD-543D-B50B-F596-730127BD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What is what – basalt, sand, glass, .. ?</a:t>
            </a:r>
            <a:endParaRPr lang="en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088562-570B-0C16-66A5-37F93F5B1EED}"/>
              </a:ext>
            </a:extLst>
          </p:cNvPr>
          <p:cNvSpPr txBox="1"/>
          <p:nvPr/>
        </p:nvSpPr>
        <p:spPr>
          <a:xfrm>
            <a:off x="301829" y="2474894"/>
            <a:ext cx="1781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Igneous rock</a:t>
            </a:r>
          </a:p>
          <a:p>
            <a:pPr algn="ctr"/>
            <a:r>
              <a:rPr lang="en-US" b="1" dirty="0"/>
              <a:t>basalt</a:t>
            </a:r>
            <a:endParaRPr lang="en-DE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A054FF-4C27-B50D-D3B8-07C26F3926DB}"/>
              </a:ext>
            </a:extLst>
          </p:cNvPr>
          <p:cNvSpPr txBox="1"/>
          <p:nvPr/>
        </p:nvSpPr>
        <p:spPr>
          <a:xfrm>
            <a:off x="3908960" y="2474894"/>
            <a:ext cx="2187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Metamorphic rock</a:t>
            </a:r>
          </a:p>
          <a:p>
            <a:pPr algn="ctr"/>
            <a:r>
              <a:rPr lang="en-US" b="1" dirty="0"/>
              <a:t>eclogite</a:t>
            </a:r>
            <a:endParaRPr lang="en-DE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216CE1-2F6B-AC0F-BBD6-BE9D63A91C9B}"/>
              </a:ext>
            </a:extLst>
          </p:cNvPr>
          <p:cNvSpPr txBox="1"/>
          <p:nvPr/>
        </p:nvSpPr>
        <p:spPr>
          <a:xfrm>
            <a:off x="3698172" y="4518278"/>
            <a:ext cx="26086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unconsolidated </a:t>
            </a:r>
            <a:br>
              <a:rPr lang="en-US" dirty="0"/>
            </a:br>
            <a:r>
              <a:rPr lang="en-US" dirty="0"/>
              <a:t>sediment</a:t>
            </a:r>
          </a:p>
          <a:p>
            <a:pPr algn="ctr"/>
            <a:r>
              <a:rPr lang="en-US" b="1" dirty="0"/>
              <a:t>(marly) clay</a:t>
            </a:r>
            <a:endParaRPr lang="en-DE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E6F3D1-C6D9-5C85-9C7B-953630C9DA58}"/>
              </a:ext>
            </a:extLst>
          </p:cNvPr>
          <p:cNvSpPr txBox="1"/>
          <p:nvPr/>
        </p:nvSpPr>
        <p:spPr>
          <a:xfrm>
            <a:off x="183076" y="4656778"/>
            <a:ext cx="2018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Sedimentary rock</a:t>
            </a:r>
          </a:p>
          <a:p>
            <a:pPr algn="ctr"/>
            <a:r>
              <a:rPr lang="en-US" b="1" dirty="0"/>
              <a:t>claystone</a:t>
            </a:r>
            <a:endParaRPr lang="en-DE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72A699-8F34-5830-16E9-85C4A0BCB6FC}"/>
              </a:ext>
            </a:extLst>
          </p:cNvPr>
          <p:cNvSpPr txBox="1"/>
          <p:nvPr/>
        </p:nvSpPr>
        <p:spPr>
          <a:xfrm>
            <a:off x="2439390" y="1703496"/>
            <a:ext cx="1345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Basaltic rock</a:t>
            </a:r>
            <a:endParaRPr lang="en-D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84D374-D83E-8FB9-A91C-44CB4AF3232E}"/>
              </a:ext>
            </a:extLst>
          </p:cNvPr>
          <p:cNvSpPr txBox="1"/>
          <p:nvPr/>
        </p:nvSpPr>
        <p:spPr>
          <a:xfrm>
            <a:off x="4329908" y="3635085"/>
            <a:ext cx="1345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erosion</a:t>
            </a:r>
            <a:endParaRPr lang="en-DE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DE2354-DA51-E3AE-DAFD-A18D49A88B09}"/>
              </a:ext>
            </a:extLst>
          </p:cNvPr>
          <p:cNvSpPr txBox="1"/>
          <p:nvPr/>
        </p:nvSpPr>
        <p:spPr>
          <a:xfrm>
            <a:off x="2280478" y="4518278"/>
            <a:ext cx="14311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compression</a:t>
            </a:r>
            <a:br>
              <a:rPr lang="en-US" dirty="0"/>
            </a:br>
            <a:r>
              <a:rPr lang="en-US" dirty="0"/>
              <a:t>and</a:t>
            </a:r>
            <a:br>
              <a:rPr lang="en-US" dirty="0"/>
            </a:br>
            <a:r>
              <a:rPr lang="en-US" dirty="0"/>
              <a:t>compaction</a:t>
            </a:r>
            <a:endParaRPr lang="en-D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765D85-F702-D2C7-00B4-279501FCCF14}"/>
              </a:ext>
            </a:extLst>
          </p:cNvPr>
          <p:cNvSpPr txBox="1"/>
          <p:nvPr/>
        </p:nvSpPr>
        <p:spPr>
          <a:xfrm>
            <a:off x="519907" y="3720765"/>
            <a:ext cx="1345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melting</a:t>
            </a:r>
            <a:endParaRPr lang="en-D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372A36-E4AA-DAE4-437A-3E2EF630E5FD}"/>
              </a:ext>
            </a:extLst>
          </p:cNvPr>
          <p:cNvSpPr txBox="1"/>
          <p:nvPr/>
        </p:nvSpPr>
        <p:spPr>
          <a:xfrm>
            <a:off x="2233059" y="2336394"/>
            <a:ext cx="15259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Metamorphic change</a:t>
            </a:r>
            <a:br>
              <a:rPr lang="en-US" dirty="0"/>
            </a:br>
            <a:r>
              <a:rPr lang="en-US" dirty="0"/>
              <a:t>increase in </a:t>
            </a:r>
            <a:r>
              <a:rPr lang="en-US" dirty="0" err="1"/>
              <a:t>p,T</a:t>
            </a:r>
            <a:endParaRPr lang="en-DE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BF633C5-6B5E-AB91-979C-61B3DC1F2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8477" y="5452705"/>
            <a:ext cx="1448002" cy="131463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36D4C3-99DD-C783-1421-656098ED0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520" y="5419362"/>
            <a:ext cx="1457528" cy="13813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61DC4DA-5449-D8A3-53FC-B32C7A9AD4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002" y="1101992"/>
            <a:ext cx="1428949" cy="140989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EB1F832-DA34-6435-9D52-E46AC2CF4D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2458" y="1089696"/>
            <a:ext cx="1414529" cy="141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307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088562-570B-0C16-66A5-37F93F5B1EED}"/>
              </a:ext>
            </a:extLst>
          </p:cNvPr>
          <p:cNvSpPr txBox="1"/>
          <p:nvPr/>
        </p:nvSpPr>
        <p:spPr>
          <a:xfrm>
            <a:off x="301829" y="2474894"/>
            <a:ext cx="1781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Igneous rock</a:t>
            </a:r>
          </a:p>
          <a:p>
            <a:pPr algn="ctr"/>
            <a:r>
              <a:rPr lang="en-US" b="1" dirty="0"/>
              <a:t>basalt</a:t>
            </a:r>
            <a:endParaRPr lang="en-DE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A054FF-4C27-B50D-D3B8-07C26F3926DB}"/>
              </a:ext>
            </a:extLst>
          </p:cNvPr>
          <p:cNvSpPr txBox="1"/>
          <p:nvPr/>
        </p:nvSpPr>
        <p:spPr>
          <a:xfrm>
            <a:off x="3908960" y="2474894"/>
            <a:ext cx="2187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Metamorphic rock</a:t>
            </a:r>
          </a:p>
          <a:p>
            <a:pPr algn="ctr"/>
            <a:r>
              <a:rPr lang="en-US" b="1" dirty="0"/>
              <a:t>eclogite</a:t>
            </a:r>
            <a:endParaRPr lang="en-DE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216CE1-2F6B-AC0F-BBD6-BE9D63A91C9B}"/>
              </a:ext>
            </a:extLst>
          </p:cNvPr>
          <p:cNvSpPr txBox="1"/>
          <p:nvPr/>
        </p:nvSpPr>
        <p:spPr>
          <a:xfrm>
            <a:off x="3698172" y="4518278"/>
            <a:ext cx="26086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unconsolidated </a:t>
            </a:r>
            <a:br>
              <a:rPr lang="en-US" dirty="0"/>
            </a:br>
            <a:r>
              <a:rPr lang="en-US" dirty="0"/>
              <a:t>sediment</a:t>
            </a:r>
          </a:p>
          <a:p>
            <a:pPr algn="ctr"/>
            <a:r>
              <a:rPr lang="en-US" b="1" dirty="0"/>
              <a:t>(marly) clay</a:t>
            </a:r>
            <a:endParaRPr lang="en-DE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E6F3D1-C6D9-5C85-9C7B-953630C9DA58}"/>
              </a:ext>
            </a:extLst>
          </p:cNvPr>
          <p:cNvSpPr txBox="1"/>
          <p:nvPr/>
        </p:nvSpPr>
        <p:spPr>
          <a:xfrm>
            <a:off x="183076" y="4656778"/>
            <a:ext cx="2018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Sedimentary rock</a:t>
            </a:r>
          </a:p>
          <a:p>
            <a:pPr algn="ctr"/>
            <a:r>
              <a:rPr lang="en-US" b="1" dirty="0"/>
              <a:t>claystone</a:t>
            </a:r>
            <a:endParaRPr lang="en-DE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72A699-8F34-5830-16E9-85C4A0BCB6FC}"/>
              </a:ext>
            </a:extLst>
          </p:cNvPr>
          <p:cNvSpPr txBox="1"/>
          <p:nvPr/>
        </p:nvSpPr>
        <p:spPr>
          <a:xfrm>
            <a:off x="2439390" y="1703496"/>
            <a:ext cx="1345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Basaltic rock</a:t>
            </a:r>
            <a:endParaRPr lang="en-D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84D374-D83E-8FB9-A91C-44CB4AF3232E}"/>
              </a:ext>
            </a:extLst>
          </p:cNvPr>
          <p:cNvSpPr txBox="1"/>
          <p:nvPr/>
        </p:nvSpPr>
        <p:spPr>
          <a:xfrm>
            <a:off x="4329908" y="3635085"/>
            <a:ext cx="1345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erosion</a:t>
            </a:r>
            <a:endParaRPr lang="en-DE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DE2354-DA51-E3AE-DAFD-A18D49A88B09}"/>
              </a:ext>
            </a:extLst>
          </p:cNvPr>
          <p:cNvSpPr txBox="1"/>
          <p:nvPr/>
        </p:nvSpPr>
        <p:spPr>
          <a:xfrm>
            <a:off x="2280478" y="4518278"/>
            <a:ext cx="14311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compression</a:t>
            </a:r>
            <a:br>
              <a:rPr lang="en-US" dirty="0"/>
            </a:br>
            <a:r>
              <a:rPr lang="en-US" dirty="0"/>
              <a:t>and</a:t>
            </a:r>
            <a:br>
              <a:rPr lang="en-US" dirty="0"/>
            </a:br>
            <a:r>
              <a:rPr lang="en-US" dirty="0"/>
              <a:t>compaction</a:t>
            </a:r>
            <a:endParaRPr lang="en-D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765D85-F702-D2C7-00B4-279501FCCF14}"/>
              </a:ext>
            </a:extLst>
          </p:cNvPr>
          <p:cNvSpPr txBox="1"/>
          <p:nvPr/>
        </p:nvSpPr>
        <p:spPr>
          <a:xfrm>
            <a:off x="519907" y="3720765"/>
            <a:ext cx="1345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melting</a:t>
            </a:r>
            <a:endParaRPr lang="en-D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372A36-E4AA-DAE4-437A-3E2EF630E5FD}"/>
              </a:ext>
            </a:extLst>
          </p:cNvPr>
          <p:cNvSpPr txBox="1"/>
          <p:nvPr/>
        </p:nvSpPr>
        <p:spPr>
          <a:xfrm>
            <a:off x="2233059" y="2336394"/>
            <a:ext cx="15259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Metamorphic change</a:t>
            </a:r>
            <a:br>
              <a:rPr lang="en-US" dirty="0"/>
            </a:br>
            <a:r>
              <a:rPr lang="en-US" dirty="0"/>
              <a:t>increase in </a:t>
            </a:r>
            <a:r>
              <a:rPr lang="en-US" dirty="0" err="1"/>
              <a:t>p,T</a:t>
            </a:r>
            <a:endParaRPr lang="en-DE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FD56CF-1ACF-461D-3A01-63E980A40AB9}"/>
              </a:ext>
            </a:extLst>
          </p:cNvPr>
          <p:cNvSpPr txBox="1"/>
          <p:nvPr/>
        </p:nvSpPr>
        <p:spPr>
          <a:xfrm>
            <a:off x="6423299" y="2474894"/>
            <a:ext cx="1781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Igneous rock</a:t>
            </a:r>
          </a:p>
          <a:p>
            <a:pPr algn="ctr"/>
            <a:r>
              <a:rPr lang="en-US" b="1" dirty="0"/>
              <a:t>granite</a:t>
            </a:r>
            <a:endParaRPr lang="en-DE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CE92EF-19AB-732F-96EE-DEAA8BD478D6}"/>
              </a:ext>
            </a:extLst>
          </p:cNvPr>
          <p:cNvSpPr txBox="1"/>
          <p:nvPr/>
        </p:nvSpPr>
        <p:spPr>
          <a:xfrm>
            <a:off x="10030430" y="2474894"/>
            <a:ext cx="2187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Metamorphic rock</a:t>
            </a:r>
          </a:p>
          <a:p>
            <a:pPr algn="ctr"/>
            <a:r>
              <a:rPr lang="en-US" b="1" dirty="0"/>
              <a:t>Gneiss rock</a:t>
            </a:r>
            <a:endParaRPr lang="en-DE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9384AA-1593-28E3-6343-14C9838F4720}"/>
              </a:ext>
            </a:extLst>
          </p:cNvPr>
          <p:cNvSpPr txBox="1"/>
          <p:nvPr/>
        </p:nvSpPr>
        <p:spPr>
          <a:xfrm>
            <a:off x="5885216" y="4498440"/>
            <a:ext cx="26086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unconsolidated </a:t>
            </a:r>
            <a:br>
              <a:rPr lang="en-US" dirty="0"/>
            </a:br>
            <a:r>
              <a:rPr lang="en-US" dirty="0"/>
              <a:t>sediment</a:t>
            </a:r>
          </a:p>
          <a:p>
            <a:pPr algn="ctr"/>
            <a:r>
              <a:rPr lang="en-US" b="1" dirty="0"/>
              <a:t>(clayey) sand</a:t>
            </a:r>
            <a:endParaRPr lang="en-DE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3EEB0E-C32C-BEBC-72CF-F7244C46DFEE}"/>
              </a:ext>
            </a:extLst>
          </p:cNvPr>
          <p:cNvSpPr txBox="1"/>
          <p:nvPr/>
        </p:nvSpPr>
        <p:spPr>
          <a:xfrm>
            <a:off x="9909435" y="4656777"/>
            <a:ext cx="2018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Sedimentary rock</a:t>
            </a:r>
          </a:p>
          <a:p>
            <a:pPr algn="ctr"/>
            <a:r>
              <a:rPr lang="en-US" b="1" dirty="0"/>
              <a:t>(clayey) sandstone</a:t>
            </a:r>
            <a:endParaRPr lang="en-DE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118C7A6-2E74-F5C3-74C8-5FAF1D4D6B75}"/>
              </a:ext>
            </a:extLst>
          </p:cNvPr>
          <p:cNvSpPr txBox="1"/>
          <p:nvPr/>
        </p:nvSpPr>
        <p:spPr>
          <a:xfrm>
            <a:off x="8560860" y="1703496"/>
            <a:ext cx="1345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Sand</a:t>
            </a:r>
            <a:endParaRPr lang="en-DE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D2747B-AD9A-E171-2DE8-A3E78529C250}"/>
              </a:ext>
            </a:extLst>
          </p:cNvPr>
          <p:cNvSpPr txBox="1"/>
          <p:nvPr/>
        </p:nvSpPr>
        <p:spPr>
          <a:xfrm>
            <a:off x="6516953" y="3354509"/>
            <a:ext cx="13451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weathering and</a:t>
            </a:r>
            <a:br>
              <a:rPr lang="en-US" dirty="0"/>
            </a:br>
            <a:r>
              <a:rPr lang="en-US" dirty="0"/>
              <a:t>erosion</a:t>
            </a:r>
            <a:endParaRPr lang="en-DE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FE3F00-9287-76C8-0008-A7FD0C2F1526}"/>
              </a:ext>
            </a:extLst>
          </p:cNvPr>
          <p:cNvSpPr txBox="1"/>
          <p:nvPr/>
        </p:nvSpPr>
        <p:spPr>
          <a:xfrm>
            <a:off x="8401948" y="4518278"/>
            <a:ext cx="14311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compression</a:t>
            </a:r>
            <a:br>
              <a:rPr lang="en-US" dirty="0"/>
            </a:br>
            <a:r>
              <a:rPr lang="en-US" dirty="0"/>
              <a:t>and</a:t>
            </a:r>
            <a:br>
              <a:rPr lang="en-US" dirty="0"/>
            </a:br>
            <a:r>
              <a:rPr lang="en-US" dirty="0"/>
              <a:t>compaction</a:t>
            </a:r>
            <a:endParaRPr lang="en-DE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F4EA503-C8EA-F3AA-E3C6-FFD4E93D020E}"/>
              </a:ext>
            </a:extLst>
          </p:cNvPr>
          <p:cNvSpPr txBox="1"/>
          <p:nvPr/>
        </p:nvSpPr>
        <p:spPr>
          <a:xfrm>
            <a:off x="8531897" y="2619734"/>
            <a:ext cx="1345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melting</a:t>
            </a:r>
            <a:endParaRPr lang="en-DE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788B65-A8B7-5EA6-12EC-C6952480FC09}"/>
              </a:ext>
            </a:extLst>
          </p:cNvPr>
          <p:cNvSpPr txBox="1"/>
          <p:nvPr/>
        </p:nvSpPr>
        <p:spPr>
          <a:xfrm>
            <a:off x="10326954" y="3565835"/>
            <a:ext cx="15259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increase </a:t>
            </a:r>
          </a:p>
          <a:p>
            <a:pPr algn="ctr"/>
            <a:r>
              <a:rPr lang="en-US" dirty="0"/>
              <a:t>in </a:t>
            </a:r>
            <a:r>
              <a:rPr lang="en-US" dirty="0" err="1"/>
              <a:t>p,T</a:t>
            </a:r>
            <a:endParaRPr lang="en-DE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79A3541-6E31-994E-605C-4DCC7F49E634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What is what – basalt, sand, glass, .. ?</a:t>
            </a:r>
            <a:endParaRPr lang="en-DE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A5E097A-AADB-DD00-F5FA-063D41605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7987" y="1297504"/>
            <a:ext cx="1124107" cy="106694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10ADD9E-3DE1-A801-7111-8356C73AE9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7562" y="1202816"/>
            <a:ext cx="1124108" cy="113983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D70D389-4EB7-0042-6446-460D710788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9141" y="5438290"/>
            <a:ext cx="1302404" cy="1357825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37D92E1-0C82-15E5-59BC-DEBE555B1379}"/>
              </a:ext>
            </a:extLst>
          </p:cNvPr>
          <p:cNvCxnSpPr>
            <a:stCxn id="23" idx="2"/>
          </p:cNvCxnSpPr>
          <p:nvPr/>
        </p:nvCxnSpPr>
        <p:spPr>
          <a:xfrm>
            <a:off x="6096000" y="1325563"/>
            <a:ext cx="0" cy="54705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71499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0136B-F631-D67D-89C0-00FB5E284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What is what – some minerals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3BAF5-63FC-28F5-5937-C22EC7402B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Calcite (CaCO</a:t>
            </a:r>
            <a:r>
              <a:rPr lang="en-US" baseline="-25000" dirty="0"/>
              <a:t>3</a:t>
            </a:r>
            <a:r>
              <a:rPr lang="en-US" dirty="0"/>
              <a:t>)</a:t>
            </a:r>
            <a:endParaRPr lang="en-DE" dirty="0"/>
          </a:p>
        </p:txBody>
      </p:sp>
      <p:pic>
        <p:nvPicPr>
          <p:cNvPr id="5" name="Picture 4" descr="A close up of a rock&#10;&#10;Description automatically generated">
            <a:extLst>
              <a:ext uri="{FF2B5EF4-FFF2-40B4-BE49-F238E27FC236}">
                <a16:creationId xmlns:a16="http://schemas.microsoft.com/office/drawing/2014/main" id="{C403A026-EF7E-496D-5581-CEA9E6F53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563" y="1714773"/>
            <a:ext cx="6745237" cy="4573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06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0136B-F631-D67D-89C0-00FB5E284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What is what – some minerals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3BAF5-63FC-28F5-5937-C22EC7402B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Calcite (CaCO</a:t>
            </a:r>
            <a:r>
              <a:rPr lang="en-US" baseline="-25000" dirty="0"/>
              <a:t>3</a:t>
            </a:r>
            <a:r>
              <a:rPr lang="en-US" dirty="0"/>
              <a:t>)</a:t>
            </a:r>
          </a:p>
          <a:p>
            <a:r>
              <a:rPr lang="en-US" dirty="0"/>
              <a:t>Silica (SiO</a:t>
            </a:r>
            <a:r>
              <a:rPr lang="en-US" baseline="-25000" dirty="0"/>
              <a:t>2</a:t>
            </a:r>
            <a:r>
              <a:rPr lang="en-US" dirty="0"/>
              <a:t>)-&gt; quartz crystals</a:t>
            </a:r>
            <a:endParaRPr lang="en-DE" dirty="0"/>
          </a:p>
        </p:txBody>
      </p:sp>
      <p:pic>
        <p:nvPicPr>
          <p:cNvPr id="6" name="Picture 5" descr="A close-up of a crystal&#10;&#10;Description automatically generated">
            <a:extLst>
              <a:ext uri="{FF2B5EF4-FFF2-40B4-BE49-F238E27FC236}">
                <a16:creationId xmlns:a16="http://schemas.microsoft.com/office/drawing/2014/main" id="{1EF8D299-446F-4980-58A3-767074987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785" y="1553971"/>
            <a:ext cx="4446013" cy="4471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345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0136B-F631-D67D-89C0-00FB5E284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What is what – some minerals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3BAF5-63FC-28F5-5937-C22EC7402B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Calcite (CaCO</a:t>
            </a:r>
            <a:r>
              <a:rPr lang="en-US" baseline="-25000" dirty="0"/>
              <a:t>3</a:t>
            </a:r>
            <a:r>
              <a:rPr lang="en-US" dirty="0"/>
              <a:t>)</a:t>
            </a:r>
          </a:p>
          <a:p>
            <a:r>
              <a:rPr lang="en-US" dirty="0"/>
              <a:t>Silica (SiO</a:t>
            </a:r>
            <a:r>
              <a:rPr lang="en-US" baseline="-25000" dirty="0"/>
              <a:t>2</a:t>
            </a:r>
            <a:r>
              <a:rPr lang="en-US" dirty="0"/>
              <a:t>)-&gt; quartz crystals</a:t>
            </a:r>
          </a:p>
          <a:p>
            <a:r>
              <a:rPr lang="en-US" dirty="0"/>
              <a:t>Apatite (</a:t>
            </a:r>
            <a:r>
              <a:rPr lang="pl-PL" dirty="0"/>
              <a:t>Ca</a:t>
            </a:r>
            <a:r>
              <a:rPr lang="pl-PL" baseline="-25000" dirty="0"/>
              <a:t>5</a:t>
            </a:r>
            <a:r>
              <a:rPr lang="pl-PL" dirty="0"/>
              <a:t>(PO</a:t>
            </a:r>
            <a:r>
              <a:rPr lang="pl-PL" baseline="-25000" dirty="0"/>
              <a:t>4</a:t>
            </a:r>
            <a:r>
              <a:rPr lang="pl-PL" dirty="0"/>
              <a:t>)</a:t>
            </a:r>
            <a:r>
              <a:rPr lang="pl-PL" baseline="-25000" dirty="0"/>
              <a:t>3</a:t>
            </a:r>
            <a:r>
              <a:rPr lang="pl-PL" dirty="0"/>
              <a:t>(F,Cl,OH)</a:t>
            </a:r>
            <a:r>
              <a:rPr lang="en-US" dirty="0"/>
              <a:t>)</a:t>
            </a:r>
            <a:endParaRPr lang="en-DE" dirty="0"/>
          </a:p>
        </p:txBody>
      </p:sp>
      <p:pic>
        <p:nvPicPr>
          <p:cNvPr id="5" name="Picture 4" descr="A group of different colored rocks&#10;&#10;Description automatically generated">
            <a:extLst>
              <a:ext uri="{FF2B5EF4-FFF2-40B4-BE49-F238E27FC236}">
                <a16:creationId xmlns:a16="http://schemas.microsoft.com/office/drawing/2014/main" id="{05B11076-1E18-3C93-0CEC-7C56609A8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078" y="1474751"/>
            <a:ext cx="6093883" cy="457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9938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le of black gravel&#10;&#10;Description automatically generated">
            <a:extLst>
              <a:ext uri="{FF2B5EF4-FFF2-40B4-BE49-F238E27FC236}">
                <a16:creationId xmlns:a16="http://schemas.microsoft.com/office/drawing/2014/main" id="{73FE0BA3-CA82-5BB5-E710-8C7C66379D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1" t="18461" r="14658" b="16621"/>
          <a:stretch/>
        </p:blipFill>
        <p:spPr>
          <a:xfrm>
            <a:off x="4259028" y="2016579"/>
            <a:ext cx="3673944" cy="2824843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581AA9-04E5-1F01-74A4-6B4196CF2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510" y="195054"/>
            <a:ext cx="1448002" cy="2991267"/>
          </a:xfrm>
          <a:prstGeom prst="rect">
            <a:avLst/>
          </a:prstGeom>
        </p:spPr>
      </p:pic>
      <p:pic>
        <p:nvPicPr>
          <p:cNvPr id="15" name="Picture 14" descr="A blue circle with a drop of water and a drop of water&#10;&#10;Description automatically generated">
            <a:extLst>
              <a:ext uri="{FF2B5EF4-FFF2-40B4-BE49-F238E27FC236}">
                <a16:creationId xmlns:a16="http://schemas.microsoft.com/office/drawing/2014/main" id="{28FDB3EE-7FD1-19AB-182D-5FE3959A6C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569" y="244797"/>
            <a:ext cx="2144770" cy="214477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128E5E7F-4C7A-D41A-223C-F9D5EAFC05FC}"/>
              </a:ext>
            </a:extLst>
          </p:cNvPr>
          <p:cNvGrpSpPr/>
          <p:nvPr/>
        </p:nvGrpSpPr>
        <p:grpSpPr>
          <a:xfrm>
            <a:off x="2519629" y="1157208"/>
            <a:ext cx="7152742" cy="4543584"/>
            <a:chOff x="2132090" y="1490889"/>
            <a:chExt cx="7152742" cy="454358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5B4642B-EECC-9195-961E-C378AFA133FE}"/>
                </a:ext>
              </a:extLst>
            </p:cNvPr>
            <p:cNvGrpSpPr/>
            <p:nvPr/>
          </p:nvGrpSpPr>
          <p:grpSpPr>
            <a:xfrm>
              <a:off x="2132090" y="1490889"/>
              <a:ext cx="1655545" cy="1579570"/>
              <a:chOff x="2146434" y="1490889"/>
              <a:chExt cx="1655545" cy="1579570"/>
            </a:xfrm>
          </p:grpSpPr>
          <p:sp>
            <p:nvSpPr>
              <p:cNvPr id="10" name="Arrow: Right 9">
                <a:extLst>
                  <a:ext uri="{FF2B5EF4-FFF2-40B4-BE49-F238E27FC236}">
                    <a16:creationId xmlns:a16="http://schemas.microsoft.com/office/drawing/2014/main" id="{0D992828-777A-64DF-6421-9FF94024A25B}"/>
                  </a:ext>
                </a:extLst>
              </p:cNvPr>
              <p:cNvSpPr/>
              <p:nvPr/>
            </p:nvSpPr>
            <p:spPr>
              <a:xfrm rot="12015027">
                <a:off x="2146434" y="1490889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25C824C-AF21-4C82-46A9-9AD811295E51}"/>
                  </a:ext>
                </a:extLst>
              </p:cNvPr>
              <p:cNvSpPr txBox="1"/>
              <p:nvPr/>
            </p:nvSpPr>
            <p:spPr>
              <a:xfrm rot="1270052">
                <a:off x="2455774" y="2096008"/>
                <a:ext cx="10368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leaching</a:t>
                </a:r>
                <a:endParaRPr lang="en-DE" dirty="0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5AF9526-E2D3-2843-6FCD-8C776A96FC3A}"/>
                </a:ext>
              </a:extLst>
            </p:cNvPr>
            <p:cNvGrpSpPr/>
            <p:nvPr/>
          </p:nvGrpSpPr>
          <p:grpSpPr>
            <a:xfrm>
              <a:off x="7629287" y="1490889"/>
              <a:ext cx="1655545" cy="1579570"/>
              <a:chOff x="7755074" y="1490890"/>
              <a:chExt cx="1655545" cy="1579570"/>
            </a:xfrm>
          </p:grpSpPr>
          <p:sp>
            <p:nvSpPr>
              <p:cNvPr id="12" name="Arrow: Right 11">
                <a:extLst>
                  <a:ext uri="{FF2B5EF4-FFF2-40B4-BE49-F238E27FC236}">
                    <a16:creationId xmlns:a16="http://schemas.microsoft.com/office/drawing/2014/main" id="{E092A0F6-8B34-8AD6-47C6-CB1DB9582877}"/>
                  </a:ext>
                </a:extLst>
              </p:cNvPr>
              <p:cNvSpPr/>
              <p:nvPr/>
            </p:nvSpPr>
            <p:spPr>
              <a:xfrm rot="9584973" flipH="1">
                <a:off x="7755074" y="1490890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B9407AA-5ADE-CEBF-94A2-002EDE4DC35D}"/>
                  </a:ext>
                </a:extLst>
              </p:cNvPr>
              <p:cNvSpPr txBox="1"/>
              <p:nvPr/>
            </p:nvSpPr>
            <p:spPr>
              <a:xfrm rot="20351184">
                <a:off x="8013450" y="2096009"/>
                <a:ext cx="1138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modelling</a:t>
                </a:r>
                <a:endParaRPr lang="en-DE" dirty="0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E1DAC82-F866-0E15-29C7-631581D6A386}"/>
                </a:ext>
              </a:extLst>
            </p:cNvPr>
            <p:cNvGrpSpPr/>
            <p:nvPr/>
          </p:nvGrpSpPr>
          <p:grpSpPr>
            <a:xfrm>
              <a:off x="2132090" y="4454903"/>
              <a:ext cx="1655545" cy="1579570"/>
              <a:chOff x="2117746" y="4408446"/>
              <a:chExt cx="1655545" cy="1579570"/>
            </a:xfrm>
          </p:grpSpPr>
          <p:sp>
            <p:nvSpPr>
              <p:cNvPr id="16" name="Arrow: Right 15">
                <a:extLst>
                  <a:ext uri="{FF2B5EF4-FFF2-40B4-BE49-F238E27FC236}">
                    <a16:creationId xmlns:a16="http://schemas.microsoft.com/office/drawing/2014/main" id="{AC19CF6E-F78D-F04C-BB10-B7808EB81743}"/>
                  </a:ext>
                </a:extLst>
              </p:cNvPr>
              <p:cNvSpPr/>
              <p:nvPr/>
            </p:nvSpPr>
            <p:spPr>
              <a:xfrm rot="9275427">
                <a:off x="2117746" y="4408446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1966B7F-8159-79A2-4CD6-5379D041BB16}"/>
                  </a:ext>
                </a:extLst>
              </p:cNvPr>
              <p:cNvSpPr txBox="1"/>
              <p:nvPr/>
            </p:nvSpPr>
            <p:spPr>
              <a:xfrm rot="20130452">
                <a:off x="2250045" y="5013565"/>
                <a:ext cx="13909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composition</a:t>
                </a:r>
                <a:endParaRPr lang="en-DE" dirty="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65392AF-516A-C7F8-B999-3E9F3E932CEA}"/>
                </a:ext>
              </a:extLst>
            </p:cNvPr>
            <p:cNvGrpSpPr/>
            <p:nvPr/>
          </p:nvGrpSpPr>
          <p:grpSpPr>
            <a:xfrm>
              <a:off x="7629287" y="4454903"/>
              <a:ext cx="1655545" cy="1579570"/>
              <a:chOff x="7503499" y="4501361"/>
              <a:chExt cx="1655545" cy="1579570"/>
            </a:xfrm>
          </p:grpSpPr>
          <p:sp>
            <p:nvSpPr>
              <p:cNvPr id="18" name="Arrow: Right 17">
                <a:extLst>
                  <a:ext uri="{FF2B5EF4-FFF2-40B4-BE49-F238E27FC236}">
                    <a16:creationId xmlns:a16="http://schemas.microsoft.com/office/drawing/2014/main" id="{ED71903A-3EE5-E5CF-4FB6-37BAA05959D7}"/>
                  </a:ext>
                </a:extLst>
              </p:cNvPr>
              <p:cNvSpPr/>
              <p:nvPr/>
            </p:nvSpPr>
            <p:spPr>
              <a:xfrm rot="12644426" flipH="1">
                <a:off x="7503499" y="4501361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99EE5F7-E194-40FF-AE18-F335025F263C}"/>
                  </a:ext>
                </a:extLst>
              </p:cNvPr>
              <p:cNvSpPr txBox="1"/>
              <p:nvPr/>
            </p:nvSpPr>
            <p:spPr>
              <a:xfrm rot="1810637">
                <a:off x="7761875" y="5106480"/>
                <a:ext cx="1138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imaging</a:t>
                </a:r>
                <a:endParaRPr lang="en-DE" dirty="0"/>
              </a:p>
            </p:txBody>
          </p:sp>
        </p:grpSp>
      </p:grpSp>
      <p:pic>
        <p:nvPicPr>
          <p:cNvPr id="20" name="Content Placeholder 4" descr="A machine with a round object&#10;&#10;Description automatically generated with medium confidence">
            <a:extLst>
              <a:ext uri="{FF2B5EF4-FFF2-40B4-BE49-F238E27FC236}">
                <a16:creationId xmlns:a16="http://schemas.microsoft.com/office/drawing/2014/main" id="{24BA267C-725E-0EEA-C6CA-ABF46CF696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7" t="1133" r="26651" b="-1133"/>
          <a:stretch/>
        </p:blipFill>
        <p:spPr>
          <a:xfrm>
            <a:off x="596238" y="4465145"/>
            <a:ext cx="1636001" cy="2055180"/>
          </a:xfrm>
          <a:prstGeom prst="rect">
            <a:avLst/>
          </a:prstGeom>
        </p:spPr>
      </p:pic>
      <p:pic>
        <p:nvPicPr>
          <p:cNvPr id="21" name="Content Placeholder 4" descr="A room with a few computers and a table&#10;&#10;Description automatically generated">
            <a:extLst>
              <a:ext uri="{FF2B5EF4-FFF2-40B4-BE49-F238E27FC236}">
                <a16:creationId xmlns:a16="http://schemas.microsoft.com/office/drawing/2014/main" id="{5463E0CD-2431-03F2-FCDF-7F0BFDDB8DD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4" t="21209" r="57064" b="10048"/>
          <a:stretch/>
        </p:blipFill>
        <p:spPr>
          <a:xfrm>
            <a:off x="9894569" y="3641128"/>
            <a:ext cx="1979725" cy="299126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A267E9-3D88-030E-532D-DDF0808D77FB}"/>
              </a:ext>
            </a:extLst>
          </p:cNvPr>
          <p:cNvSpPr/>
          <p:nvPr/>
        </p:nvSpPr>
        <p:spPr>
          <a:xfrm>
            <a:off x="7932972" y="1200150"/>
            <a:ext cx="4106367" cy="5562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2C28786-E39A-4BA2-26A4-71440A96E272}"/>
              </a:ext>
            </a:extLst>
          </p:cNvPr>
          <p:cNvSpPr/>
          <p:nvPr/>
        </p:nvSpPr>
        <p:spPr>
          <a:xfrm>
            <a:off x="193347" y="3429000"/>
            <a:ext cx="4065682" cy="3203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0118069-B557-4676-6AC1-AF9AD1DF2B1B}"/>
              </a:ext>
            </a:extLst>
          </p:cNvPr>
          <p:cNvGrpSpPr/>
          <p:nvPr/>
        </p:nvGrpSpPr>
        <p:grpSpPr>
          <a:xfrm>
            <a:off x="4102143" y="400540"/>
            <a:ext cx="3987714" cy="590060"/>
            <a:chOff x="4259028" y="400540"/>
            <a:chExt cx="3987714" cy="590060"/>
          </a:xfrm>
        </p:grpSpPr>
        <p:sp>
          <p:nvSpPr>
            <p:cNvPr id="4" name="Arrow: Right 3">
              <a:extLst>
                <a:ext uri="{FF2B5EF4-FFF2-40B4-BE49-F238E27FC236}">
                  <a16:creationId xmlns:a16="http://schemas.microsoft.com/office/drawing/2014/main" id="{685E53C1-AEAA-9D97-E1F5-2AE585CF8D41}"/>
                </a:ext>
              </a:extLst>
            </p:cNvPr>
            <p:cNvSpPr/>
            <p:nvPr/>
          </p:nvSpPr>
          <p:spPr>
            <a:xfrm>
              <a:off x="4259028" y="400540"/>
              <a:ext cx="3987714" cy="59006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5E07602-F35D-0A1D-2260-4D823C240ADB}"/>
                </a:ext>
              </a:extLst>
            </p:cNvPr>
            <p:cNvSpPr txBox="1"/>
            <p:nvPr/>
          </p:nvSpPr>
          <p:spPr>
            <a:xfrm>
              <a:off x="4667650" y="510904"/>
              <a:ext cx="31704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accumulation</a:t>
              </a:r>
              <a:endParaRPr lang="en-DE" dirty="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A02BD29D-C705-31C6-1171-CE3A50EF42CB}"/>
              </a:ext>
            </a:extLst>
          </p:cNvPr>
          <p:cNvSpPr/>
          <p:nvPr/>
        </p:nvSpPr>
        <p:spPr>
          <a:xfrm>
            <a:off x="8403627" y="95251"/>
            <a:ext cx="3774057" cy="5562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183615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D00DE-2E0B-4539-53D9-49A0654C9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Accumulation by thermal gradients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15F8AB-E383-1E69-F518-7E7E782D6B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DE" dirty="0"/>
          </a:p>
        </p:txBody>
      </p:sp>
      <p:pic>
        <p:nvPicPr>
          <p:cNvPr id="4" name="Grafik 13">
            <a:extLst>
              <a:ext uri="{FF2B5EF4-FFF2-40B4-BE49-F238E27FC236}">
                <a16:creationId xmlns:a16="http://schemas.microsoft.com/office/drawing/2014/main" id="{C91175A3-EF6E-33FD-2EA7-8F3D4ABA0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439" y="2434056"/>
            <a:ext cx="1970641" cy="345635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Grafik 8">
            <a:extLst>
              <a:ext uri="{FF2B5EF4-FFF2-40B4-BE49-F238E27FC236}">
                <a16:creationId xmlns:a16="http://schemas.microsoft.com/office/drawing/2014/main" id="{869D44A1-1295-4500-E820-D468C7F825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958" y="2251542"/>
            <a:ext cx="2599200" cy="3532683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6" name="Gruppieren 33">
            <a:extLst>
              <a:ext uri="{FF2B5EF4-FFF2-40B4-BE49-F238E27FC236}">
                <a16:creationId xmlns:a16="http://schemas.microsoft.com/office/drawing/2014/main" id="{82C466BC-4C60-C19A-D49F-2E512324D89B}"/>
              </a:ext>
            </a:extLst>
          </p:cNvPr>
          <p:cNvGrpSpPr/>
          <p:nvPr/>
        </p:nvGrpSpPr>
        <p:grpSpPr>
          <a:xfrm>
            <a:off x="1755120" y="2948498"/>
            <a:ext cx="1065961" cy="2427841"/>
            <a:chOff x="281882" y="3128400"/>
            <a:chExt cx="1065961" cy="2427841"/>
          </a:xfrm>
        </p:grpSpPr>
        <p:sp>
          <p:nvSpPr>
            <p:cNvPr id="9" name="Rechteck 32">
              <a:extLst>
                <a:ext uri="{FF2B5EF4-FFF2-40B4-BE49-F238E27FC236}">
                  <a16:creationId xmlns:a16="http://schemas.microsoft.com/office/drawing/2014/main" id="{BF20E708-B2A4-84C0-4584-33F324E558F7}"/>
                </a:ext>
              </a:extLst>
            </p:cNvPr>
            <p:cNvSpPr/>
            <p:nvPr/>
          </p:nvSpPr>
          <p:spPr>
            <a:xfrm>
              <a:off x="506522" y="3693243"/>
              <a:ext cx="249119" cy="1804321"/>
            </a:xfrm>
            <a:prstGeom prst="rect">
              <a:avLst/>
            </a:pr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>
              <a:defPPr>
                <a:defRPr lang="en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de-DE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pic>
          <p:nvPicPr>
            <p:cNvPr id="10" name="Grafik 22">
              <a:extLst>
                <a:ext uri="{FF2B5EF4-FFF2-40B4-BE49-F238E27FC236}">
                  <a16:creationId xmlns:a16="http://schemas.microsoft.com/office/drawing/2014/main" id="{E8053450-E30A-EF41-D9F0-5851AAE811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1882" y="3128400"/>
              <a:ext cx="1065961" cy="2427841"/>
            </a:xfrm>
            <a:prstGeom prst="rect">
              <a:avLst/>
            </a:prstGeom>
            <a:noFill/>
            <a:ln cap="flat">
              <a:noFill/>
            </a:ln>
          </p:spPr>
        </p:pic>
      </p:grpSp>
      <p:pic>
        <p:nvPicPr>
          <p:cNvPr id="7" name="Grafik 35">
            <a:extLst>
              <a:ext uri="{FF2B5EF4-FFF2-40B4-BE49-F238E27FC236}">
                <a16:creationId xmlns:a16="http://schemas.microsoft.com/office/drawing/2014/main" id="{8811DA07-B8D1-90CE-DBAD-FCE641F137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0756" y="3151174"/>
            <a:ext cx="1151641" cy="173267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Grafik 38">
            <a:extLst>
              <a:ext uri="{FF2B5EF4-FFF2-40B4-BE49-F238E27FC236}">
                <a16:creationId xmlns:a16="http://schemas.microsoft.com/office/drawing/2014/main" id="{67C12E81-5E8C-5904-4DB5-66A7C14174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0277" y="2224540"/>
            <a:ext cx="2770558" cy="3665884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688419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16DEB-36A4-ABBB-974A-397F33325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selective accumulation PO</a:t>
            </a:r>
            <a:r>
              <a:rPr lang="en-US" baseline="-25000" dirty="0"/>
              <a:t>4</a:t>
            </a:r>
            <a:r>
              <a:rPr lang="en-US" dirty="0"/>
              <a:t> vs Ca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6091F-F4C1-F22D-44B9-E8D6E62E10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Apatite is one of the most abundant phosphate minerals, but close to insoluble at useful pH</a:t>
            </a:r>
            <a:br>
              <a:rPr lang="en-US" dirty="0"/>
            </a:br>
            <a:r>
              <a:rPr lang="en-US" dirty="0"/>
              <a:t>Ca</a:t>
            </a:r>
            <a:r>
              <a:rPr lang="en-US" baseline="-25000" dirty="0"/>
              <a:t>5</a:t>
            </a:r>
            <a:r>
              <a:rPr lang="en-US" dirty="0"/>
              <a:t>(PO</a:t>
            </a:r>
            <a:r>
              <a:rPr lang="en-US" baseline="-25000" dirty="0"/>
              <a:t>4</a:t>
            </a:r>
            <a:r>
              <a:rPr lang="en-US" dirty="0"/>
              <a:t>)</a:t>
            </a:r>
            <a:r>
              <a:rPr lang="en-US" baseline="-25000" dirty="0"/>
              <a:t>3</a:t>
            </a:r>
            <a:r>
              <a:rPr lang="en-US" dirty="0"/>
              <a:t>(OH,F)</a:t>
            </a:r>
            <a:endParaRPr lang="en-US" baseline="-25000" dirty="0"/>
          </a:p>
          <a:p>
            <a:r>
              <a:rPr lang="en-US" dirty="0"/>
              <a:t>but soluble in acidic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6314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le of black gravel&#10;&#10;Description automatically generated">
            <a:extLst>
              <a:ext uri="{FF2B5EF4-FFF2-40B4-BE49-F238E27FC236}">
                <a16:creationId xmlns:a16="http://schemas.microsoft.com/office/drawing/2014/main" id="{73FE0BA3-CA82-5BB5-E710-8C7C66379D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1" t="18461" r="14658" b="16621"/>
          <a:stretch/>
        </p:blipFill>
        <p:spPr>
          <a:xfrm>
            <a:off x="4259028" y="2016579"/>
            <a:ext cx="3673944" cy="2824843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581AA9-04E5-1F01-74A4-6B4196CF2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510" y="195054"/>
            <a:ext cx="1448002" cy="2991267"/>
          </a:xfrm>
          <a:prstGeom prst="rect">
            <a:avLst/>
          </a:prstGeom>
        </p:spPr>
      </p:pic>
      <p:pic>
        <p:nvPicPr>
          <p:cNvPr id="15" name="Picture 14" descr="A blue circle with a drop of water and a drop of water&#10;&#10;Description automatically generated">
            <a:extLst>
              <a:ext uri="{FF2B5EF4-FFF2-40B4-BE49-F238E27FC236}">
                <a16:creationId xmlns:a16="http://schemas.microsoft.com/office/drawing/2014/main" id="{28FDB3EE-7FD1-19AB-182D-5FE3959A6C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569" y="244797"/>
            <a:ext cx="2144770" cy="214477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128E5E7F-4C7A-D41A-223C-F9D5EAFC05FC}"/>
              </a:ext>
            </a:extLst>
          </p:cNvPr>
          <p:cNvGrpSpPr/>
          <p:nvPr/>
        </p:nvGrpSpPr>
        <p:grpSpPr>
          <a:xfrm>
            <a:off x="2519629" y="1157208"/>
            <a:ext cx="7152742" cy="4543584"/>
            <a:chOff x="2132090" y="1490889"/>
            <a:chExt cx="7152742" cy="454358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5B4642B-EECC-9195-961E-C378AFA133FE}"/>
                </a:ext>
              </a:extLst>
            </p:cNvPr>
            <p:cNvGrpSpPr/>
            <p:nvPr/>
          </p:nvGrpSpPr>
          <p:grpSpPr>
            <a:xfrm>
              <a:off x="2132090" y="1490889"/>
              <a:ext cx="1655545" cy="1579570"/>
              <a:chOff x="2146434" y="1490889"/>
              <a:chExt cx="1655545" cy="1579570"/>
            </a:xfrm>
          </p:grpSpPr>
          <p:sp>
            <p:nvSpPr>
              <p:cNvPr id="10" name="Arrow: Right 9">
                <a:extLst>
                  <a:ext uri="{FF2B5EF4-FFF2-40B4-BE49-F238E27FC236}">
                    <a16:creationId xmlns:a16="http://schemas.microsoft.com/office/drawing/2014/main" id="{0D992828-777A-64DF-6421-9FF94024A25B}"/>
                  </a:ext>
                </a:extLst>
              </p:cNvPr>
              <p:cNvSpPr/>
              <p:nvPr/>
            </p:nvSpPr>
            <p:spPr>
              <a:xfrm rot="12015027">
                <a:off x="2146434" y="1490889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25C824C-AF21-4C82-46A9-9AD811295E51}"/>
                  </a:ext>
                </a:extLst>
              </p:cNvPr>
              <p:cNvSpPr txBox="1"/>
              <p:nvPr/>
            </p:nvSpPr>
            <p:spPr>
              <a:xfrm rot="1270052">
                <a:off x="2455774" y="2096008"/>
                <a:ext cx="10368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leaching</a:t>
                </a:r>
                <a:endParaRPr lang="en-DE" dirty="0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5AF9526-E2D3-2843-6FCD-8C776A96FC3A}"/>
                </a:ext>
              </a:extLst>
            </p:cNvPr>
            <p:cNvGrpSpPr/>
            <p:nvPr/>
          </p:nvGrpSpPr>
          <p:grpSpPr>
            <a:xfrm>
              <a:off x="7629287" y="1490889"/>
              <a:ext cx="1655545" cy="1579570"/>
              <a:chOff x="7755074" y="1490890"/>
              <a:chExt cx="1655545" cy="1579570"/>
            </a:xfrm>
          </p:grpSpPr>
          <p:sp>
            <p:nvSpPr>
              <p:cNvPr id="12" name="Arrow: Right 11">
                <a:extLst>
                  <a:ext uri="{FF2B5EF4-FFF2-40B4-BE49-F238E27FC236}">
                    <a16:creationId xmlns:a16="http://schemas.microsoft.com/office/drawing/2014/main" id="{E092A0F6-8B34-8AD6-47C6-CB1DB9582877}"/>
                  </a:ext>
                </a:extLst>
              </p:cNvPr>
              <p:cNvSpPr/>
              <p:nvPr/>
            </p:nvSpPr>
            <p:spPr>
              <a:xfrm rot="9584973" flipH="1">
                <a:off x="7755074" y="1490890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B9407AA-5ADE-CEBF-94A2-002EDE4DC35D}"/>
                  </a:ext>
                </a:extLst>
              </p:cNvPr>
              <p:cNvSpPr txBox="1"/>
              <p:nvPr/>
            </p:nvSpPr>
            <p:spPr>
              <a:xfrm rot="20351184">
                <a:off x="8013450" y="2096009"/>
                <a:ext cx="1138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modelling</a:t>
                </a:r>
                <a:endParaRPr lang="en-DE" dirty="0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E1DAC82-F866-0E15-29C7-631581D6A386}"/>
                </a:ext>
              </a:extLst>
            </p:cNvPr>
            <p:cNvGrpSpPr/>
            <p:nvPr/>
          </p:nvGrpSpPr>
          <p:grpSpPr>
            <a:xfrm>
              <a:off x="2132090" y="4454903"/>
              <a:ext cx="1655545" cy="1579570"/>
              <a:chOff x="2117746" y="4408446"/>
              <a:chExt cx="1655545" cy="1579570"/>
            </a:xfrm>
          </p:grpSpPr>
          <p:sp>
            <p:nvSpPr>
              <p:cNvPr id="16" name="Arrow: Right 15">
                <a:extLst>
                  <a:ext uri="{FF2B5EF4-FFF2-40B4-BE49-F238E27FC236}">
                    <a16:creationId xmlns:a16="http://schemas.microsoft.com/office/drawing/2014/main" id="{AC19CF6E-F78D-F04C-BB10-B7808EB81743}"/>
                  </a:ext>
                </a:extLst>
              </p:cNvPr>
              <p:cNvSpPr/>
              <p:nvPr/>
            </p:nvSpPr>
            <p:spPr>
              <a:xfrm rot="9275427">
                <a:off x="2117746" y="4408446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1966B7F-8159-79A2-4CD6-5379D041BB16}"/>
                  </a:ext>
                </a:extLst>
              </p:cNvPr>
              <p:cNvSpPr txBox="1"/>
              <p:nvPr/>
            </p:nvSpPr>
            <p:spPr>
              <a:xfrm rot="20130452">
                <a:off x="2250045" y="5013565"/>
                <a:ext cx="13909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composition</a:t>
                </a:r>
                <a:endParaRPr lang="en-DE" dirty="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65392AF-516A-C7F8-B999-3E9F3E932CEA}"/>
                </a:ext>
              </a:extLst>
            </p:cNvPr>
            <p:cNvGrpSpPr/>
            <p:nvPr/>
          </p:nvGrpSpPr>
          <p:grpSpPr>
            <a:xfrm>
              <a:off x="7629287" y="4454903"/>
              <a:ext cx="1655545" cy="1579570"/>
              <a:chOff x="7503499" y="4501361"/>
              <a:chExt cx="1655545" cy="1579570"/>
            </a:xfrm>
          </p:grpSpPr>
          <p:sp>
            <p:nvSpPr>
              <p:cNvPr id="18" name="Arrow: Right 17">
                <a:extLst>
                  <a:ext uri="{FF2B5EF4-FFF2-40B4-BE49-F238E27FC236}">
                    <a16:creationId xmlns:a16="http://schemas.microsoft.com/office/drawing/2014/main" id="{ED71903A-3EE5-E5CF-4FB6-37BAA05959D7}"/>
                  </a:ext>
                </a:extLst>
              </p:cNvPr>
              <p:cNvSpPr/>
              <p:nvPr/>
            </p:nvSpPr>
            <p:spPr>
              <a:xfrm rot="12644426" flipH="1">
                <a:off x="7503499" y="4501361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99EE5F7-E194-40FF-AE18-F335025F263C}"/>
                  </a:ext>
                </a:extLst>
              </p:cNvPr>
              <p:cNvSpPr txBox="1"/>
              <p:nvPr/>
            </p:nvSpPr>
            <p:spPr>
              <a:xfrm rot="1810637">
                <a:off x="7761875" y="5106480"/>
                <a:ext cx="1138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imaging</a:t>
                </a:r>
                <a:endParaRPr lang="en-DE" dirty="0"/>
              </a:p>
            </p:txBody>
          </p:sp>
        </p:grpSp>
      </p:grpSp>
      <p:pic>
        <p:nvPicPr>
          <p:cNvPr id="20" name="Content Placeholder 4" descr="A machine with a round object&#10;&#10;Description automatically generated with medium confidence">
            <a:extLst>
              <a:ext uri="{FF2B5EF4-FFF2-40B4-BE49-F238E27FC236}">
                <a16:creationId xmlns:a16="http://schemas.microsoft.com/office/drawing/2014/main" id="{24BA267C-725E-0EEA-C6CA-ABF46CF696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7" t="1133" r="26651" b="-1133"/>
          <a:stretch/>
        </p:blipFill>
        <p:spPr>
          <a:xfrm>
            <a:off x="596238" y="4465145"/>
            <a:ext cx="1636001" cy="2055180"/>
          </a:xfrm>
          <a:prstGeom prst="rect">
            <a:avLst/>
          </a:prstGeom>
        </p:spPr>
      </p:pic>
      <p:pic>
        <p:nvPicPr>
          <p:cNvPr id="21" name="Content Placeholder 4" descr="A room with a few computers and a table&#10;&#10;Description automatically generated">
            <a:extLst>
              <a:ext uri="{FF2B5EF4-FFF2-40B4-BE49-F238E27FC236}">
                <a16:creationId xmlns:a16="http://schemas.microsoft.com/office/drawing/2014/main" id="{5463E0CD-2431-03F2-FCDF-7F0BFDDB8DD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4" t="21209" r="57064" b="10048"/>
          <a:stretch/>
        </p:blipFill>
        <p:spPr>
          <a:xfrm>
            <a:off x="9894569" y="3641128"/>
            <a:ext cx="1979725" cy="299126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A267E9-3D88-030E-532D-DDF0808D77FB}"/>
              </a:ext>
            </a:extLst>
          </p:cNvPr>
          <p:cNvSpPr/>
          <p:nvPr/>
        </p:nvSpPr>
        <p:spPr>
          <a:xfrm>
            <a:off x="7932972" y="0"/>
            <a:ext cx="4106367" cy="6762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2C28786-E39A-4BA2-26A4-71440A96E272}"/>
              </a:ext>
            </a:extLst>
          </p:cNvPr>
          <p:cNvSpPr/>
          <p:nvPr/>
        </p:nvSpPr>
        <p:spPr>
          <a:xfrm>
            <a:off x="193347" y="3429000"/>
            <a:ext cx="4065682" cy="3203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1338457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3BA7C-4C3A-68F3-081C-A9AB7724B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selective accumulation PO</a:t>
            </a:r>
            <a:r>
              <a:rPr lang="en-US" baseline="-25000" dirty="0"/>
              <a:t>4</a:t>
            </a:r>
            <a:r>
              <a:rPr lang="en-US" dirty="0"/>
              <a:t> vs Ca</a:t>
            </a:r>
            <a:endParaRPr lang="en-DE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9701411-63A4-C578-F6B8-97A16E488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33512" y="1886744"/>
            <a:ext cx="89439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126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B749E-F259-CC01-3B63-7648F17D6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selective accumulation PO</a:t>
            </a:r>
            <a:r>
              <a:rPr lang="en-US" baseline="-25000" dirty="0"/>
              <a:t>4</a:t>
            </a:r>
            <a:r>
              <a:rPr lang="en-US" dirty="0"/>
              <a:t> vs Ca</a:t>
            </a:r>
            <a:endParaRPr lang="en-DE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D692113-CD1B-002F-073F-FED7D5471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95400" y="1825625"/>
            <a:ext cx="8934450" cy="43529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B1A514-68F8-D6A0-B0A8-E1F5FD346DC2}"/>
              </a:ext>
            </a:extLst>
          </p:cNvPr>
          <p:cNvSpPr txBox="1"/>
          <p:nvPr/>
        </p:nvSpPr>
        <p:spPr>
          <a:xfrm>
            <a:off x="4391025" y="6178550"/>
            <a:ext cx="4991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How to model this?</a:t>
            </a:r>
            <a:endParaRPr lang="en-DE" sz="28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E360A5-C705-145E-D22F-50B95A71921D}"/>
              </a:ext>
            </a:extLst>
          </p:cNvPr>
          <p:cNvSpPr/>
          <p:nvPr/>
        </p:nvSpPr>
        <p:spPr>
          <a:xfrm>
            <a:off x="9863091" y="1191827"/>
            <a:ext cx="2048490" cy="3203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807877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le of black gravel&#10;&#10;Description automatically generated">
            <a:extLst>
              <a:ext uri="{FF2B5EF4-FFF2-40B4-BE49-F238E27FC236}">
                <a16:creationId xmlns:a16="http://schemas.microsoft.com/office/drawing/2014/main" id="{73FE0BA3-CA82-5BB5-E710-8C7C66379D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1" t="18461" r="14658" b="16621"/>
          <a:stretch/>
        </p:blipFill>
        <p:spPr>
          <a:xfrm>
            <a:off x="4259028" y="2016579"/>
            <a:ext cx="3673944" cy="2824843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581AA9-04E5-1F01-74A4-6B4196CF2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510" y="195054"/>
            <a:ext cx="1448002" cy="2991267"/>
          </a:xfrm>
          <a:prstGeom prst="rect">
            <a:avLst/>
          </a:prstGeom>
        </p:spPr>
      </p:pic>
      <p:pic>
        <p:nvPicPr>
          <p:cNvPr id="15" name="Picture 14" descr="A blue circle with a drop of water and a drop of water&#10;&#10;Description automatically generated">
            <a:extLst>
              <a:ext uri="{FF2B5EF4-FFF2-40B4-BE49-F238E27FC236}">
                <a16:creationId xmlns:a16="http://schemas.microsoft.com/office/drawing/2014/main" id="{28FDB3EE-7FD1-19AB-182D-5FE3959A6C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569" y="244797"/>
            <a:ext cx="2144770" cy="214477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128E5E7F-4C7A-D41A-223C-F9D5EAFC05FC}"/>
              </a:ext>
            </a:extLst>
          </p:cNvPr>
          <p:cNvGrpSpPr/>
          <p:nvPr/>
        </p:nvGrpSpPr>
        <p:grpSpPr>
          <a:xfrm>
            <a:off x="2519629" y="1157208"/>
            <a:ext cx="7152742" cy="4543584"/>
            <a:chOff x="2132090" y="1490889"/>
            <a:chExt cx="7152742" cy="454358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5B4642B-EECC-9195-961E-C378AFA133FE}"/>
                </a:ext>
              </a:extLst>
            </p:cNvPr>
            <p:cNvGrpSpPr/>
            <p:nvPr/>
          </p:nvGrpSpPr>
          <p:grpSpPr>
            <a:xfrm>
              <a:off x="2132090" y="1490889"/>
              <a:ext cx="1655545" cy="1579570"/>
              <a:chOff x="2146434" y="1490889"/>
              <a:chExt cx="1655545" cy="1579570"/>
            </a:xfrm>
          </p:grpSpPr>
          <p:sp>
            <p:nvSpPr>
              <p:cNvPr id="10" name="Arrow: Right 9">
                <a:extLst>
                  <a:ext uri="{FF2B5EF4-FFF2-40B4-BE49-F238E27FC236}">
                    <a16:creationId xmlns:a16="http://schemas.microsoft.com/office/drawing/2014/main" id="{0D992828-777A-64DF-6421-9FF94024A25B}"/>
                  </a:ext>
                </a:extLst>
              </p:cNvPr>
              <p:cNvSpPr/>
              <p:nvPr/>
            </p:nvSpPr>
            <p:spPr>
              <a:xfrm rot="12015027">
                <a:off x="2146434" y="1490889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25C824C-AF21-4C82-46A9-9AD811295E51}"/>
                  </a:ext>
                </a:extLst>
              </p:cNvPr>
              <p:cNvSpPr txBox="1"/>
              <p:nvPr/>
            </p:nvSpPr>
            <p:spPr>
              <a:xfrm rot="1270052">
                <a:off x="2455774" y="2096008"/>
                <a:ext cx="10368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leaching</a:t>
                </a:r>
                <a:endParaRPr lang="en-DE" dirty="0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5AF9526-E2D3-2843-6FCD-8C776A96FC3A}"/>
                </a:ext>
              </a:extLst>
            </p:cNvPr>
            <p:cNvGrpSpPr/>
            <p:nvPr/>
          </p:nvGrpSpPr>
          <p:grpSpPr>
            <a:xfrm>
              <a:off x="7629287" y="1490889"/>
              <a:ext cx="1655545" cy="1579570"/>
              <a:chOff x="7755074" y="1490890"/>
              <a:chExt cx="1655545" cy="1579570"/>
            </a:xfrm>
          </p:grpSpPr>
          <p:sp>
            <p:nvSpPr>
              <p:cNvPr id="12" name="Arrow: Right 11">
                <a:extLst>
                  <a:ext uri="{FF2B5EF4-FFF2-40B4-BE49-F238E27FC236}">
                    <a16:creationId xmlns:a16="http://schemas.microsoft.com/office/drawing/2014/main" id="{E092A0F6-8B34-8AD6-47C6-CB1DB9582877}"/>
                  </a:ext>
                </a:extLst>
              </p:cNvPr>
              <p:cNvSpPr/>
              <p:nvPr/>
            </p:nvSpPr>
            <p:spPr>
              <a:xfrm rot="9584973" flipH="1">
                <a:off x="7755074" y="1490890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B9407AA-5ADE-CEBF-94A2-002EDE4DC35D}"/>
                  </a:ext>
                </a:extLst>
              </p:cNvPr>
              <p:cNvSpPr txBox="1"/>
              <p:nvPr/>
            </p:nvSpPr>
            <p:spPr>
              <a:xfrm rot="20351184">
                <a:off x="8013450" y="2096009"/>
                <a:ext cx="1138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modelling</a:t>
                </a:r>
                <a:endParaRPr lang="en-DE" dirty="0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E1DAC82-F866-0E15-29C7-631581D6A386}"/>
                </a:ext>
              </a:extLst>
            </p:cNvPr>
            <p:cNvGrpSpPr/>
            <p:nvPr/>
          </p:nvGrpSpPr>
          <p:grpSpPr>
            <a:xfrm>
              <a:off x="2132090" y="4454903"/>
              <a:ext cx="1655545" cy="1579570"/>
              <a:chOff x="2117746" y="4408446"/>
              <a:chExt cx="1655545" cy="1579570"/>
            </a:xfrm>
          </p:grpSpPr>
          <p:sp>
            <p:nvSpPr>
              <p:cNvPr id="16" name="Arrow: Right 15">
                <a:extLst>
                  <a:ext uri="{FF2B5EF4-FFF2-40B4-BE49-F238E27FC236}">
                    <a16:creationId xmlns:a16="http://schemas.microsoft.com/office/drawing/2014/main" id="{AC19CF6E-F78D-F04C-BB10-B7808EB81743}"/>
                  </a:ext>
                </a:extLst>
              </p:cNvPr>
              <p:cNvSpPr/>
              <p:nvPr/>
            </p:nvSpPr>
            <p:spPr>
              <a:xfrm rot="9275427">
                <a:off x="2117746" y="4408446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1966B7F-8159-79A2-4CD6-5379D041BB16}"/>
                  </a:ext>
                </a:extLst>
              </p:cNvPr>
              <p:cNvSpPr txBox="1"/>
              <p:nvPr/>
            </p:nvSpPr>
            <p:spPr>
              <a:xfrm rot="20130452">
                <a:off x="2250045" y="5013565"/>
                <a:ext cx="13909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composition</a:t>
                </a:r>
                <a:endParaRPr lang="en-DE" dirty="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65392AF-516A-C7F8-B999-3E9F3E932CEA}"/>
                </a:ext>
              </a:extLst>
            </p:cNvPr>
            <p:cNvGrpSpPr/>
            <p:nvPr/>
          </p:nvGrpSpPr>
          <p:grpSpPr>
            <a:xfrm>
              <a:off x="7629287" y="4454903"/>
              <a:ext cx="1655545" cy="1579570"/>
              <a:chOff x="7503499" y="4501361"/>
              <a:chExt cx="1655545" cy="1579570"/>
            </a:xfrm>
          </p:grpSpPr>
          <p:sp>
            <p:nvSpPr>
              <p:cNvPr id="18" name="Arrow: Right 17">
                <a:extLst>
                  <a:ext uri="{FF2B5EF4-FFF2-40B4-BE49-F238E27FC236}">
                    <a16:creationId xmlns:a16="http://schemas.microsoft.com/office/drawing/2014/main" id="{ED71903A-3EE5-E5CF-4FB6-37BAA05959D7}"/>
                  </a:ext>
                </a:extLst>
              </p:cNvPr>
              <p:cNvSpPr/>
              <p:nvPr/>
            </p:nvSpPr>
            <p:spPr>
              <a:xfrm rot="12644426" flipH="1">
                <a:off x="7503499" y="4501361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99EE5F7-E194-40FF-AE18-F335025F263C}"/>
                  </a:ext>
                </a:extLst>
              </p:cNvPr>
              <p:cNvSpPr txBox="1"/>
              <p:nvPr/>
            </p:nvSpPr>
            <p:spPr>
              <a:xfrm rot="1810637">
                <a:off x="7761875" y="5106480"/>
                <a:ext cx="1138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imaging</a:t>
                </a:r>
                <a:endParaRPr lang="en-DE" dirty="0"/>
              </a:p>
            </p:txBody>
          </p:sp>
        </p:grpSp>
      </p:grpSp>
      <p:pic>
        <p:nvPicPr>
          <p:cNvPr id="20" name="Content Placeholder 4" descr="A machine with a round object&#10;&#10;Description automatically generated with medium confidence">
            <a:extLst>
              <a:ext uri="{FF2B5EF4-FFF2-40B4-BE49-F238E27FC236}">
                <a16:creationId xmlns:a16="http://schemas.microsoft.com/office/drawing/2014/main" id="{24BA267C-725E-0EEA-C6CA-ABF46CF696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7" t="1133" r="26651" b="-1133"/>
          <a:stretch/>
        </p:blipFill>
        <p:spPr>
          <a:xfrm>
            <a:off x="596238" y="4465145"/>
            <a:ext cx="1636001" cy="2055180"/>
          </a:xfrm>
          <a:prstGeom prst="rect">
            <a:avLst/>
          </a:prstGeom>
        </p:spPr>
      </p:pic>
      <p:pic>
        <p:nvPicPr>
          <p:cNvPr id="21" name="Content Placeholder 4" descr="A room with a few computers and a table&#10;&#10;Description automatically generated">
            <a:extLst>
              <a:ext uri="{FF2B5EF4-FFF2-40B4-BE49-F238E27FC236}">
                <a16:creationId xmlns:a16="http://schemas.microsoft.com/office/drawing/2014/main" id="{5463E0CD-2431-03F2-FCDF-7F0BFDDB8DD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4" t="21209" r="57064" b="10048"/>
          <a:stretch/>
        </p:blipFill>
        <p:spPr>
          <a:xfrm>
            <a:off x="9894569" y="3641128"/>
            <a:ext cx="1979725" cy="299126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A267E9-3D88-030E-532D-DDF0808D77FB}"/>
              </a:ext>
            </a:extLst>
          </p:cNvPr>
          <p:cNvSpPr/>
          <p:nvPr/>
        </p:nvSpPr>
        <p:spPr>
          <a:xfrm>
            <a:off x="7932972" y="3048923"/>
            <a:ext cx="4106367" cy="3713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2C28786-E39A-4BA2-26A4-71440A96E272}"/>
              </a:ext>
            </a:extLst>
          </p:cNvPr>
          <p:cNvSpPr/>
          <p:nvPr/>
        </p:nvSpPr>
        <p:spPr>
          <a:xfrm>
            <a:off x="193347" y="3429000"/>
            <a:ext cx="4065682" cy="3203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3DE0A13-44AA-C0A5-95ED-093DDB85E7CB}"/>
              </a:ext>
            </a:extLst>
          </p:cNvPr>
          <p:cNvGrpSpPr/>
          <p:nvPr/>
        </p:nvGrpSpPr>
        <p:grpSpPr>
          <a:xfrm>
            <a:off x="4102143" y="400540"/>
            <a:ext cx="3987714" cy="590060"/>
            <a:chOff x="4259028" y="400540"/>
            <a:chExt cx="3987714" cy="590060"/>
          </a:xfrm>
        </p:grpSpPr>
        <p:sp>
          <p:nvSpPr>
            <p:cNvPr id="6" name="Arrow: Right 5">
              <a:extLst>
                <a:ext uri="{FF2B5EF4-FFF2-40B4-BE49-F238E27FC236}">
                  <a16:creationId xmlns:a16="http://schemas.microsoft.com/office/drawing/2014/main" id="{1C859BB6-C89C-7AAF-AD4F-9C2C592353E2}"/>
                </a:ext>
              </a:extLst>
            </p:cNvPr>
            <p:cNvSpPr/>
            <p:nvPr/>
          </p:nvSpPr>
          <p:spPr>
            <a:xfrm>
              <a:off x="4259028" y="400540"/>
              <a:ext cx="3987714" cy="59006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54803AB-2963-5EDA-5E2C-71891035375E}"/>
                </a:ext>
              </a:extLst>
            </p:cNvPr>
            <p:cNvSpPr txBox="1"/>
            <p:nvPr/>
          </p:nvSpPr>
          <p:spPr>
            <a:xfrm>
              <a:off x="4667650" y="510904"/>
              <a:ext cx="31704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accumulation</a:t>
              </a:r>
              <a:endParaRPr lang="en-DE" dirty="0"/>
            </a:p>
          </p:txBody>
        </p:sp>
      </p:grpSp>
    </p:spTree>
    <p:extLst>
      <p:ext uri="{BB962C8B-B14F-4D97-AF65-F5344CB8AC3E}">
        <p14:creationId xmlns:p14="http://schemas.microsoft.com/office/powerpoint/2010/main" val="1155918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5AFDD-A4B7-5AEE-AA60-7A16D9EDD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Modelling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1B03C3-10A0-9D0B-1D05-5BC256B5F3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phreeqc</a:t>
            </a:r>
            <a:r>
              <a:rPr lang="en-US" dirty="0"/>
              <a:t> (including a huge variety of databases)</a:t>
            </a:r>
          </a:p>
          <a:p>
            <a:r>
              <a:rPr lang="en-US" dirty="0"/>
              <a:t>geochemical workbench</a:t>
            </a:r>
          </a:p>
          <a:p>
            <a:r>
              <a:rPr lang="en-US" dirty="0"/>
              <a:t>chess</a:t>
            </a:r>
          </a:p>
          <a:p>
            <a:r>
              <a:rPr lang="en-US" dirty="0"/>
              <a:t>and many more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6988654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D2957-0CEC-8B76-67FB-33EB0BC20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Modelling – </a:t>
            </a:r>
            <a:r>
              <a:rPr lang="en-US" dirty="0" err="1"/>
              <a:t>phreeqc</a:t>
            </a:r>
            <a:endParaRPr lang="en-DE" dirty="0"/>
          </a:p>
        </p:txBody>
      </p:sp>
      <p:pic>
        <p:nvPicPr>
          <p:cNvPr id="5" name="Content Placeholder 4" descr="A screenshot of a computer&#10;&#10;Description automatically generated">
            <a:extLst>
              <a:ext uri="{FF2B5EF4-FFF2-40B4-BE49-F238E27FC236}">
                <a16:creationId xmlns:a16="http://schemas.microsoft.com/office/drawing/2014/main" id="{C4BA3618-8094-0248-984A-E064B381AB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749" y="1690688"/>
            <a:ext cx="7026501" cy="4913062"/>
          </a:xfrm>
        </p:spPr>
      </p:pic>
    </p:spTree>
    <p:extLst>
      <p:ext uri="{BB962C8B-B14F-4D97-AF65-F5344CB8AC3E}">
        <p14:creationId xmlns:p14="http://schemas.microsoft.com/office/powerpoint/2010/main" val="31425127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DB4AD-CEA9-2D41-01B9-5C899F1F0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Modelling – </a:t>
            </a:r>
            <a:r>
              <a:rPr lang="en-US" dirty="0" err="1"/>
              <a:t>phreeqc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800BF2-8345-CC91-C75E-DC82160825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solution = </a:t>
            </a:r>
            <a:r>
              <a:rPr lang="en-US" dirty="0" err="1"/>
              <a:t>pp.add_solution</a:t>
            </a:r>
            <a:r>
              <a:rPr lang="en-US" dirty="0"/>
              <a:t>({‘pH’:0.7, ’P’:50, ’Ca’:50})</a:t>
            </a:r>
          </a:p>
          <a:p>
            <a:r>
              <a:rPr lang="en-US" dirty="0" err="1"/>
              <a:t>solution.change_temperature</a:t>
            </a:r>
            <a:r>
              <a:rPr lang="en-US" dirty="0"/>
              <a:t>(60)</a:t>
            </a:r>
          </a:p>
          <a:p>
            <a:r>
              <a:rPr lang="en-US" dirty="0" err="1"/>
              <a:t>solution.add</a:t>
            </a:r>
            <a:r>
              <a:rPr lang="en-US" dirty="0"/>
              <a:t>('NaOH',300, 'mmol’)      #Henderson-Hasselbalch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9788030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DB4AD-CEA9-2D41-01B9-5C899F1F0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Modelling – </a:t>
            </a:r>
            <a:r>
              <a:rPr lang="en-US" dirty="0" err="1"/>
              <a:t>phreeqc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800BF2-8345-CC91-C75E-DC82160825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solution = </a:t>
            </a:r>
            <a:r>
              <a:rPr lang="en-US" dirty="0" err="1"/>
              <a:t>pp.add_solution</a:t>
            </a:r>
            <a:r>
              <a:rPr lang="en-US" dirty="0"/>
              <a:t>({‘pH’:0.7, ’P’:50, ’Ca’:50})</a:t>
            </a:r>
          </a:p>
          <a:p>
            <a:r>
              <a:rPr lang="en-US" dirty="0" err="1"/>
              <a:t>solution.change_temperature</a:t>
            </a:r>
            <a:r>
              <a:rPr lang="en-US" dirty="0"/>
              <a:t>(60)</a:t>
            </a:r>
          </a:p>
          <a:p>
            <a:r>
              <a:rPr lang="en-US" dirty="0" err="1"/>
              <a:t>solution.add</a:t>
            </a:r>
            <a:r>
              <a:rPr lang="en-US" dirty="0"/>
              <a:t>('NaOH',300, 'mmol’)      #Henderson-Hasselbalch</a:t>
            </a:r>
          </a:p>
          <a:p>
            <a:endParaRPr lang="en-US" dirty="0"/>
          </a:p>
          <a:p>
            <a:r>
              <a:rPr lang="pt-BR" dirty="0"/>
              <a:t>'Ca+2': 0.034, 'CaH2PO4+': 0.015, 'CaHPO4': 0.001, 'CaOH+': 1.49e-10, 'CaPO4-': 4.61e-07, 'H+': 1.89e-05, 'H2': 2.86e-13, 'H2O': 55.81, 'H2PO4-': 0.033, 'H3PO4': 7.14e-05, 'HPO4-2': 0.0005, 'Na+': 0.300, 'NaHPO4-': 7.09e-05, 'NaOH': 1.34e-19, 'O2': 0.0, 'OH-': 9.73e-09, 'PO4-3’: 2.00e-10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8590401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DB4AD-CEA9-2D41-01B9-5C899F1F0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Modelling – </a:t>
            </a:r>
            <a:r>
              <a:rPr lang="en-US" dirty="0" err="1"/>
              <a:t>phreeqc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800BF2-8345-CC91-C75E-DC82160825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solution = </a:t>
            </a:r>
            <a:r>
              <a:rPr lang="en-US" dirty="0" err="1"/>
              <a:t>pp.add_solution</a:t>
            </a:r>
            <a:r>
              <a:rPr lang="en-US" dirty="0"/>
              <a:t>({‘pH’:0.7, ’P’:50, ’Ca’:50})</a:t>
            </a:r>
          </a:p>
          <a:p>
            <a:r>
              <a:rPr lang="en-US" dirty="0" err="1"/>
              <a:t>solution.change_temperature</a:t>
            </a:r>
            <a:r>
              <a:rPr lang="en-US" dirty="0"/>
              <a:t>(60)</a:t>
            </a:r>
          </a:p>
          <a:p>
            <a:r>
              <a:rPr lang="en-US" dirty="0" err="1"/>
              <a:t>solution.add</a:t>
            </a:r>
            <a:r>
              <a:rPr lang="en-US" dirty="0"/>
              <a:t>('NaOH',300, 'mmol’)      #Henderson-Hasselbalch</a:t>
            </a:r>
          </a:p>
          <a:p>
            <a:endParaRPr lang="en-US" dirty="0"/>
          </a:p>
          <a:p>
            <a:r>
              <a:rPr lang="pt-BR" dirty="0"/>
              <a:t>'Ca+2': 0.034, 'CaH2PO4+': 0.015, 'CaHPO4': 0.001, 'CaOH+': 1.49e-10, 'CaPO4-': 4.61e-07, 'H+': 1.89e-05, 'H2': 2.86e-13, 'H2O': 55.81, 'H2PO4-': 0.033, 'H3PO4': 7.14e-05, 'HPO4-2': 0.0005, 'Na+': 0.300, 'NaHPO4-': 7.09e-05, 'NaOH': 1.34e-19, 'O2': 0.0, 'OH-': 9.73e-09, 'PO4-3’: 2.00e-10</a:t>
            </a:r>
          </a:p>
          <a:p>
            <a:r>
              <a:rPr lang="pt-BR" dirty="0"/>
              <a:t>'Fix_pH': -4.83, 'H2(g)': -9.38, 'H2O(g)': -0.71, 'Hydroxyapatite': 3.68, 'O2(g)': -54.16</a:t>
            </a:r>
            <a:endParaRPr lang="en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7A987-F00A-DD7F-B913-AEBDB7D27801}"/>
              </a:ext>
            </a:extLst>
          </p:cNvPr>
          <p:cNvSpPr txBox="1"/>
          <p:nvPr/>
        </p:nvSpPr>
        <p:spPr>
          <a:xfrm>
            <a:off x="4257676" y="6153151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sz="2800" b="1" dirty="0"/>
              <a:t>SI = log(IAP/K</a:t>
            </a:r>
            <a:r>
              <a:rPr lang="en" sz="2800" b="1" baseline="-25000" dirty="0"/>
              <a:t>sp</a:t>
            </a:r>
            <a:r>
              <a:rPr lang="en" sz="2800" b="1" dirty="0"/>
              <a:t>)</a:t>
            </a:r>
            <a:endParaRPr lang="en-DE" sz="2800" b="1" dirty="0"/>
          </a:p>
        </p:txBody>
      </p:sp>
    </p:spTree>
    <p:extLst>
      <p:ext uri="{BB962C8B-B14F-4D97-AF65-F5344CB8AC3E}">
        <p14:creationId xmlns:p14="http://schemas.microsoft.com/office/powerpoint/2010/main" val="614389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DB4AD-CEA9-2D41-01B9-5C899F1F0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Modelling – </a:t>
            </a:r>
            <a:r>
              <a:rPr lang="en-US" dirty="0" err="1"/>
              <a:t>phreeqc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800BF2-8345-CC91-C75E-DC82160825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Temperature</a:t>
            </a:r>
          </a:p>
          <a:p>
            <a:r>
              <a:rPr lang="en-US" dirty="0"/>
              <a:t>pH</a:t>
            </a:r>
          </a:p>
          <a:p>
            <a:r>
              <a:rPr lang="en-US" dirty="0"/>
              <a:t>Ionic species</a:t>
            </a:r>
          </a:p>
          <a:p>
            <a:r>
              <a:rPr lang="en-US" dirty="0"/>
              <a:t>Redox</a:t>
            </a:r>
          </a:p>
          <a:p>
            <a:r>
              <a:rPr lang="en-US" dirty="0"/>
              <a:t>Precipitation + dissolution</a:t>
            </a:r>
          </a:p>
          <a:p>
            <a:r>
              <a:rPr lang="en-US" dirty="0"/>
              <a:t>Gas phase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1222724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B749E-F259-CC01-3B63-7648F17D6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selective accumulation PO</a:t>
            </a:r>
            <a:r>
              <a:rPr lang="en-US" baseline="-25000" dirty="0"/>
              <a:t>4</a:t>
            </a:r>
            <a:r>
              <a:rPr lang="en-US" dirty="0"/>
              <a:t> vs Ca</a:t>
            </a:r>
            <a:endParaRPr lang="en-DE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F917CB1-B437-3BFA-E167-4A948771D7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49254"/>
          <a:stretch/>
        </p:blipFill>
        <p:spPr>
          <a:xfrm>
            <a:off x="1495425" y="1748631"/>
            <a:ext cx="45339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39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E3291-152C-D9B8-F875-C5AA703C0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Leaching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615F9-9298-298D-B795-5BD4C4FF34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much and what composition of ions are released?</a:t>
            </a:r>
          </a:p>
          <a:p>
            <a:r>
              <a:rPr lang="en-US" dirty="0"/>
              <a:t>For instance:</a:t>
            </a:r>
          </a:p>
          <a:p>
            <a:pPr lvl="1"/>
            <a:r>
              <a:rPr lang="en-US" dirty="0"/>
              <a:t>Mg (vs Na) for ribozymes</a:t>
            </a:r>
          </a:p>
          <a:p>
            <a:pPr lvl="1"/>
            <a:r>
              <a:rPr lang="en-US" dirty="0"/>
              <a:t>PO4/PO3 for everything (phosphorylation, phospholipids, ..)</a:t>
            </a:r>
          </a:p>
          <a:p>
            <a:pPr lvl="1"/>
            <a:r>
              <a:rPr lang="en-US" dirty="0"/>
              <a:t>SO4 for some chemistries</a:t>
            </a:r>
          </a:p>
          <a:p>
            <a:pPr lvl="1"/>
            <a:r>
              <a:rPr lang="en-US" dirty="0"/>
              <a:t>Ca mostly bad (precipitation)</a:t>
            </a:r>
          </a:p>
          <a:p>
            <a:pPr lvl="1"/>
            <a:r>
              <a:rPr lang="en-US" dirty="0"/>
              <a:t>REE for specific things (</a:t>
            </a:r>
            <a:r>
              <a:rPr lang="en-US" dirty="0" err="1"/>
              <a:t>DNAzymes</a:t>
            </a:r>
            <a:r>
              <a:rPr lang="en-US" dirty="0"/>
              <a:t>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r>
              <a:rPr lang="en-US" dirty="0"/>
              <a:t>also: buffering via pH (</a:t>
            </a:r>
            <a:r>
              <a:rPr lang="en-US" dirty="0" err="1"/>
              <a:t>pZC</a:t>
            </a:r>
            <a:r>
              <a:rPr lang="en-US" dirty="0"/>
              <a:t>)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8202106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B749E-F259-CC01-3B63-7648F17D6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selective accumulation PO</a:t>
            </a:r>
            <a:r>
              <a:rPr lang="en-US" baseline="-25000" dirty="0"/>
              <a:t>4</a:t>
            </a:r>
            <a:r>
              <a:rPr lang="en-US" dirty="0"/>
              <a:t> vs Ca</a:t>
            </a:r>
            <a:endParaRPr lang="en-DE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F917CB1-B437-3BFA-E167-4A948771D7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95425" y="1748631"/>
            <a:ext cx="89344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49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le of black gravel&#10;&#10;Description automatically generated">
            <a:extLst>
              <a:ext uri="{FF2B5EF4-FFF2-40B4-BE49-F238E27FC236}">
                <a16:creationId xmlns:a16="http://schemas.microsoft.com/office/drawing/2014/main" id="{73FE0BA3-CA82-5BB5-E710-8C7C66379D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1" t="18461" r="14658" b="16621"/>
          <a:stretch/>
        </p:blipFill>
        <p:spPr>
          <a:xfrm>
            <a:off x="4259028" y="2016579"/>
            <a:ext cx="3673944" cy="2824843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581AA9-04E5-1F01-74A4-6B4196CF2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510" y="195054"/>
            <a:ext cx="1448002" cy="2991267"/>
          </a:xfrm>
          <a:prstGeom prst="rect">
            <a:avLst/>
          </a:prstGeom>
        </p:spPr>
      </p:pic>
      <p:pic>
        <p:nvPicPr>
          <p:cNvPr id="15" name="Picture 14" descr="A blue circle with a drop of water and a drop of water&#10;&#10;Description automatically generated">
            <a:extLst>
              <a:ext uri="{FF2B5EF4-FFF2-40B4-BE49-F238E27FC236}">
                <a16:creationId xmlns:a16="http://schemas.microsoft.com/office/drawing/2014/main" id="{28FDB3EE-7FD1-19AB-182D-5FE3959A6C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569" y="244797"/>
            <a:ext cx="2144770" cy="214477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128E5E7F-4C7A-D41A-223C-F9D5EAFC05FC}"/>
              </a:ext>
            </a:extLst>
          </p:cNvPr>
          <p:cNvGrpSpPr/>
          <p:nvPr/>
        </p:nvGrpSpPr>
        <p:grpSpPr>
          <a:xfrm>
            <a:off x="2519629" y="1157208"/>
            <a:ext cx="7152742" cy="4543584"/>
            <a:chOff x="2132090" y="1490889"/>
            <a:chExt cx="7152742" cy="454358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5B4642B-EECC-9195-961E-C378AFA133FE}"/>
                </a:ext>
              </a:extLst>
            </p:cNvPr>
            <p:cNvGrpSpPr/>
            <p:nvPr/>
          </p:nvGrpSpPr>
          <p:grpSpPr>
            <a:xfrm>
              <a:off x="2132090" y="1490889"/>
              <a:ext cx="1655545" cy="1579570"/>
              <a:chOff x="2146434" y="1490889"/>
              <a:chExt cx="1655545" cy="1579570"/>
            </a:xfrm>
          </p:grpSpPr>
          <p:sp>
            <p:nvSpPr>
              <p:cNvPr id="10" name="Arrow: Right 9">
                <a:extLst>
                  <a:ext uri="{FF2B5EF4-FFF2-40B4-BE49-F238E27FC236}">
                    <a16:creationId xmlns:a16="http://schemas.microsoft.com/office/drawing/2014/main" id="{0D992828-777A-64DF-6421-9FF94024A25B}"/>
                  </a:ext>
                </a:extLst>
              </p:cNvPr>
              <p:cNvSpPr/>
              <p:nvPr/>
            </p:nvSpPr>
            <p:spPr>
              <a:xfrm rot="12015027">
                <a:off x="2146434" y="1490889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25C824C-AF21-4C82-46A9-9AD811295E51}"/>
                  </a:ext>
                </a:extLst>
              </p:cNvPr>
              <p:cNvSpPr txBox="1"/>
              <p:nvPr/>
            </p:nvSpPr>
            <p:spPr>
              <a:xfrm rot="1270052">
                <a:off x="2455774" y="2096008"/>
                <a:ext cx="10368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leaching</a:t>
                </a:r>
                <a:endParaRPr lang="en-DE" dirty="0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5AF9526-E2D3-2843-6FCD-8C776A96FC3A}"/>
                </a:ext>
              </a:extLst>
            </p:cNvPr>
            <p:cNvGrpSpPr/>
            <p:nvPr/>
          </p:nvGrpSpPr>
          <p:grpSpPr>
            <a:xfrm>
              <a:off x="7629287" y="1490889"/>
              <a:ext cx="1655545" cy="1579570"/>
              <a:chOff x="7755074" y="1490890"/>
              <a:chExt cx="1655545" cy="1579570"/>
            </a:xfrm>
          </p:grpSpPr>
          <p:sp>
            <p:nvSpPr>
              <p:cNvPr id="12" name="Arrow: Right 11">
                <a:extLst>
                  <a:ext uri="{FF2B5EF4-FFF2-40B4-BE49-F238E27FC236}">
                    <a16:creationId xmlns:a16="http://schemas.microsoft.com/office/drawing/2014/main" id="{E092A0F6-8B34-8AD6-47C6-CB1DB9582877}"/>
                  </a:ext>
                </a:extLst>
              </p:cNvPr>
              <p:cNvSpPr/>
              <p:nvPr/>
            </p:nvSpPr>
            <p:spPr>
              <a:xfrm rot="9584973" flipH="1">
                <a:off x="7755074" y="1490890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B9407AA-5ADE-CEBF-94A2-002EDE4DC35D}"/>
                  </a:ext>
                </a:extLst>
              </p:cNvPr>
              <p:cNvSpPr txBox="1"/>
              <p:nvPr/>
            </p:nvSpPr>
            <p:spPr>
              <a:xfrm rot="20351184">
                <a:off x="8013450" y="2096009"/>
                <a:ext cx="1138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modelling</a:t>
                </a:r>
                <a:endParaRPr lang="en-DE" dirty="0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E1DAC82-F866-0E15-29C7-631581D6A386}"/>
                </a:ext>
              </a:extLst>
            </p:cNvPr>
            <p:cNvGrpSpPr/>
            <p:nvPr/>
          </p:nvGrpSpPr>
          <p:grpSpPr>
            <a:xfrm>
              <a:off x="2132090" y="4454903"/>
              <a:ext cx="1655545" cy="1579570"/>
              <a:chOff x="2117746" y="4408446"/>
              <a:chExt cx="1655545" cy="1579570"/>
            </a:xfrm>
          </p:grpSpPr>
          <p:sp>
            <p:nvSpPr>
              <p:cNvPr id="16" name="Arrow: Right 15">
                <a:extLst>
                  <a:ext uri="{FF2B5EF4-FFF2-40B4-BE49-F238E27FC236}">
                    <a16:creationId xmlns:a16="http://schemas.microsoft.com/office/drawing/2014/main" id="{AC19CF6E-F78D-F04C-BB10-B7808EB81743}"/>
                  </a:ext>
                </a:extLst>
              </p:cNvPr>
              <p:cNvSpPr/>
              <p:nvPr/>
            </p:nvSpPr>
            <p:spPr>
              <a:xfrm rot="9275427">
                <a:off x="2117746" y="4408446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1966B7F-8159-79A2-4CD6-5379D041BB16}"/>
                  </a:ext>
                </a:extLst>
              </p:cNvPr>
              <p:cNvSpPr txBox="1"/>
              <p:nvPr/>
            </p:nvSpPr>
            <p:spPr>
              <a:xfrm rot="20130452">
                <a:off x="2250045" y="5013565"/>
                <a:ext cx="13909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composition</a:t>
                </a:r>
                <a:endParaRPr lang="en-DE" dirty="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65392AF-516A-C7F8-B999-3E9F3E932CEA}"/>
                </a:ext>
              </a:extLst>
            </p:cNvPr>
            <p:cNvGrpSpPr/>
            <p:nvPr/>
          </p:nvGrpSpPr>
          <p:grpSpPr>
            <a:xfrm>
              <a:off x="7629287" y="4454903"/>
              <a:ext cx="1655545" cy="1579570"/>
              <a:chOff x="7503499" y="4501361"/>
              <a:chExt cx="1655545" cy="1579570"/>
            </a:xfrm>
          </p:grpSpPr>
          <p:sp>
            <p:nvSpPr>
              <p:cNvPr id="18" name="Arrow: Right 17">
                <a:extLst>
                  <a:ext uri="{FF2B5EF4-FFF2-40B4-BE49-F238E27FC236}">
                    <a16:creationId xmlns:a16="http://schemas.microsoft.com/office/drawing/2014/main" id="{ED71903A-3EE5-E5CF-4FB6-37BAA05959D7}"/>
                  </a:ext>
                </a:extLst>
              </p:cNvPr>
              <p:cNvSpPr/>
              <p:nvPr/>
            </p:nvSpPr>
            <p:spPr>
              <a:xfrm rot="12644426" flipH="1">
                <a:off x="7503499" y="4501361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99EE5F7-E194-40FF-AE18-F335025F263C}"/>
                  </a:ext>
                </a:extLst>
              </p:cNvPr>
              <p:cNvSpPr txBox="1"/>
              <p:nvPr/>
            </p:nvSpPr>
            <p:spPr>
              <a:xfrm rot="1810637">
                <a:off x="7761875" y="5106480"/>
                <a:ext cx="1138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imaging</a:t>
                </a:r>
                <a:endParaRPr lang="en-DE" dirty="0"/>
              </a:p>
            </p:txBody>
          </p:sp>
        </p:grpSp>
      </p:grpSp>
      <p:pic>
        <p:nvPicPr>
          <p:cNvPr id="20" name="Content Placeholder 4" descr="A machine with a round object&#10;&#10;Description automatically generated with medium confidence">
            <a:extLst>
              <a:ext uri="{FF2B5EF4-FFF2-40B4-BE49-F238E27FC236}">
                <a16:creationId xmlns:a16="http://schemas.microsoft.com/office/drawing/2014/main" id="{24BA267C-725E-0EEA-C6CA-ABF46CF696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7" t="1133" r="26651" b="-1133"/>
          <a:stretch/>
        </p:blipFill>
        <p:spPr>
          <a:xfrm>
            <a:off x="596238" y="4465145"/>
            <a:ext cx="1636001" cy="2055180"/>
          </a:xfrm>
          <a:prstGeom prst="rect">
            <a:avLst/>
          </a:prstGeom>
        </p:spPr>
      </p:pic>
      <p:pic>
        <p:nvPicPr>
          <p:cNvPr id="21" name="Content Placeholder 4" descr="A room with a few computers and a table&#10;&#10;Description automatically generated">
            <a:extLst>
              <a:ext uri="{FF2B5EF4-FFF2-40B4-BE49-F238E27FC236}">
                <a16:creationId xmlns:a16="http://schemas.microsoft.com/office/drawing/2014/main" id="{5463E0CD-2431-03F2-FCDF-7F0BFDDB8DD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4" t="21209" r="57064" b="10048"/>
          <a:stretch/>
        </p:blipFill>
        <p:spPr>
          <a:xfrm>
            <a:off x="9894569" y="3641128"/>
            <a:ext cx="1979725" cy="299126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A267E9-3D88-030E-532D-DDF0808D77FB}"/>
              </a:ext>
            </a:extLst>
          </p:cNvPr>
          <p:cNvSpPr/>
          <p:nvPr/>
        </p:nvSpPr>
        <p:spPr>
          <a:xfrm>
            <a:off x="7957420" y="2984509"/>
            <a:ext cx="4106367" cy="3713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2C28786-E39A-4BA2-26A4-71440A96E272}"/>
              </a:ext>
            </a:extLst>
          </p:cNvPr>
          <p:cNvSpPr/>
          <p:nvPr/>
        </p:nvSpPr>
        <p:spPr>
          <a:xfrm>
            <a:off x="193347" y="3429000"/>
            <a:ext cx="4065682" cy="3203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B755518-744E-2B3C-7666-96DCFA051375}"/>
              </a:ext>
            </a:extLst>
          </p:cNvPr>
          <p:cNvGrpSpPr/>
          <p:nvPr/>
        </p:nvGrpSpPr>
        <p:grpSpPr>
          <a:xfrm rot="5400000">
            <a:off x="9725200" y="3542602"/>
            <a:ext cx="2203861" cy="590060"/>
            <a:chOff x="4259028" y="400540"/>
            <a:chExt cx="3987714" cy="590060"/>
          </a:xfrm>
        </p:grpSpPr>
        <p:sp>
          <p:nvSpPr>
            <p:cNvPr id="14" name="Arrow: Right 13">
              <a:extLst>
                <a:ext uri="{FF2B5EF4-FFF2-40B4-BE49-F238E27FC236}">
                  <a16:creationId xmlns:a16="http://schemas.microsoft.com/office/drawing/2014/main" id="{74A23DA2-1FFC-6C8A-1AB2-CEFF13278187}"/>
                </a:ext>
              </a:extLst>
            </p:cNvPr>
            <p:cNvSpPr/>
            <p:nvPr/>
          </p:nvSpPr>
          <p:spPr>
            <a:xfrm>
              <a:off x="4259028" y="400540"/>
              <a:ext cx="3987714" cy="59006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6EF1A37-86DA-F456-87B4-42951005529A}"/>
                </a:ext>
              </a:extLst>
            </p:cNvPr>
            <p:cNvSpPr txBox="1"/>
            <p:nvPr/>
          </p:nvSpPr>
          <p:spPr>
            <a:xfrm>
              <a:off x="4667650" y="510904"/>
              <a:ext cx="31704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precipitation</a:t>
              </a:r>
              <a:endParaRPr lang="en-DE" dirty="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E6588B2-8D80-1CBC-6353-D06EB023673B}"/>
              </a:ext>
            </a:extLst>
          </p:cNvPr>
          <p:cNvGrpSpPr/>
          <p:nvPr/>
        </p:nvGrpSpPr>
        <p:grpSpPr>
          <a:xfrm>
            <a:off x="4102143" y="400540"/>
            <a:ext cx="3987714" cy="590060"/>
            <a:chOff x="4259028" y="400540"/>
            <a:chExt cx="3987714" cy="590060"/>
          </a:xfrm>
        </p:grpSpPr>
        <p:sp>
          <p:nvSpPr>
            <p:cNvPr id="6" name="Arrow: Right 5">
              <a:extLst>
                <a:ext uri="{FF2B5EF4-FFF2-40B4-BE49-F238E27FC236}">
                  <a16:creationId xmlns:a16="http://schemas.microsoft.com/office/drawing/2014/main" id="{8C39787E-7F80-3B35-0CE6-616ECB7EB9F3}"/>
                </a:ext>
              </a:extLst>
            </p:cNvPr>
            <p:cNvSpPr/>
            <p:nvPr/>
          </p:nvSpPr>
          <p:spPr>
            <a:xfrm>
              <a:off x="4259028" y="400540"/>
              <a:ext cx="3987714" cy="59006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894F499-98DC-1E6E-B37D-354B020E006B}"/>
                </a:ext>
              </a:extLst>
            </p:cNvPr>
            <p:cNvSpPr txBox="1"/>
            <p:nvPr/>
          </p:nvSpPr>
          <p:spPr>
            <a:xfrm>
              <a:off x="4667650" y="510904"/>
              <a:ext cx="31704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accumulation</a:t>
              </a:r>
              <a:endParaRPr lang="en-DE" dirty="0"/>
            </a:p>
          </p:txBody>
        </p:sp>
      </p:grpSp>
    </p:spTree>
    <p:extLst>
      <p:ext uri="{BB962C8B-B14F-4D97-AF65-F5344CB8AC3E}">
        <p14:creationId xmlns:p14="http://schemas.microsoft.com/office/powerpoint/2010/main" val="31624996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14536-9F0D-D6F5-6D57-5F15F8A91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selective precipitation</a:t>
            </a:r>
            <a:endParaRPr lang="en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A07426-5187-79CC-F898-D07EDCF78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220" y="1898559"/>
            <a:ext cx="2391109" cy="440116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2753F84-4C67-B8C6-AA49-05644EF26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74687" y="1653038"/>
            <a:ext cx="2617013" cy="464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2016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A379-8418-16F2-0E26-5B89CCA09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µm-scale Images</a:t>
            </a:r>
            <a:endParaRPr lang="en-DE" dirty="0"/>
          </a:p>
        </p:txBody>
      </p:sp>
      <p:pic>
        <p:nvPicPr>
          <p:cNvPr id="5" name="Content Placeholder 4" descr="A close-up of a group of cubes&#10;&#10;Description automatically generated">
            <a:extLst>
              <a:ext uri="{FF2B5EF4-FFF2-40B4-BE49-F238E27FC236}">
                <a16:creationId xmlns:a16="http://schemas.microsoft.com/office/drawing/2014/main" id="{E295B42C-9352-92FF-6381-12B74CDAA9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19" y="2399506"/>
            <a:ext cx="5457825" cy="4093368"/>
          </a:xfrm>
        </p:spPr>
      </p:pic>
      <p:pic>
        <p:nvPicPr>
          <p:cNvPr id="7" name="Picture 6" descr="A close-up of a rock&#10;&#10;Description automatically generated">
            <a:extLst>
              <a:ext uri="{FF2B5EF4-FFF2-40B4-BE49-F238E27FC236}">
                <a16:creationId xmlns:a16="http://schemas.microsoft.com/office/drawing/2014/main" id="{BACE7F1C-C3D7-93AE-9BDD-B5C474F527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656" y="2399506"/>
            <a:ext cx="5457825" cy="4093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80760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A379-8418-16F2-0E26-5B89CCA09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µm-scale Images</a:t>
            </a:r>
            <a:endParaRPr lang="en-DE" dirty="0"/>
          </a:p>
        </p:txBody>
      </p:sp>
      <p:pic>
        <p:nvPicPr>
          <p:cNvPr id="5" name="Content Placeholder 4" descr="A close-up of a group of cubes&#10;&#10;Description automatically generated">
            <a:extLst>
              <a:ext uri="{FF2B5EF4-FFF2-40B4-BE49-F238E27FC236}">
                <a16:creationId xmlns:a16="http://schemas.microsoft.com/office/drawing/2014/main" id="{E295B42C-9352-92FF-6381-12B74CDAA9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19" y="2399506"/>
            <a:ext cx="5457825" cy="4093368"/>
          </a:xfrm>
        </p:spPr>
      </p:pic>
      <p:pic>
        <p:nvPicPr>
          <p:cNvPr id="7" name="Picture 6" descr="A close-up of a rock&#10;&#10;Description automatically generated">
            <a:extLst>
              <a:ext uri="{FF2B5EF4-FFF2-40B4-BE49-F238E27FC236}">
                <a16:creationId xmlns:a16="http://schemas.microsoft.com/office/drawing/2014/main" id="{BACE7F1C-C3D7-93AE-9BDD-B5C474F527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656" y="2399506"/>
            <a:ext cx="5457825" cy="4093369"/>
          </a:xfrm>
          <a:prstGeom prst="rect">
            <a:avLst/>
          </a:prstGeom>
        </p:spPr>
      </p:pic>
      <p:pic>
        <p:nvPicPr>
          <p:cNvPr id="4" name="Picture 3" descr="A close-up of a white object&#10;&#10;Description automatically generated">
            <a:extLst>
              <a:ext uri="{FF2B5EF4-FFF2-40B4-BE49-F238E27FC236}">
                <a16:creationId xmlns:a16="http://schemas.microsoft.com/office/drawing/2014/main" id="{CCBD5A96-3758-9BEB-0F65-F31551D975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19" y="2399504"/>
            <a:ext cx="5457827" cy="4093370"/>
          </a:xfrm>
          <a:prstGeom prst="rect">
            <a:avLst/>
          </a:prstGeom>
        </p:spPr>
      </p:pic>
      <p:pic>
        <p:nvPicPr>
          <p:cNvPr id="8" name="Picture 7" descr="A close up of a grey object&#10;&#10;Description automatically generated">
            <a:extLst>
              <a:ext uri="{FF2B5EF4-FFF2-40B4-BE49-F238E27FC236}">
                <a16:creationId xmlns:a16="http://schemas.microsoft.com/office/drawing/2014/main" id="{8BA00E88-EBEB-869D-0629-06A4D40C37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653" y="2399502"/>
            <a:ext cx="5457828" cy="409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828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le of black gravel&#10;&#10;Description automatically generated">
            <a:extLst>
              <a:ext uri="{FF2B5EF4-FFF2-40B4-BE49-F238E27FC236}">
                <a16:creationId xmlns:a16="http://schemas.microsoft.com/office/drawing/2014/main" id="{73FE0BA3-CA82-5BB5-E710-8C7C66379D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1" t="18461" r="14658" b="16621"/>
          <a:stretch/>
        </p:blipFill>
        <p:spPr>
          <a:xfrm>
            <a:off x="4259028" y="2016579"/>
            <a:ext cx="3673944" cy="2824843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581AA9-04E5-1F01-74A4-6B4196CF2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510" y="195054"/>
            <a:ext cx="1448002" cy="2991267"/>
          </a:xfrm>
          <a:prstGeom prst="rect">
            <a:avLst/>
          </a:prstGeom>
        </p:spPr>
      </p:pic>
      <p:pic>
        <p:nvPicPr>
          <p:cNvPr id="15" name="Picture 14" descr="A blue circle with a drop of water and a drop of water&#10;&#10;Description automatically generated">
            <a:extLst>
              <a:ext uri="{FF2B5EF4-FFF2-40B4-BE49-F238E27FC236}">
                <a16:creationId xmlns:a16="http://schemas.microsoft.com/office/drawing/2014/main" id="{28FDB3EE-7FD1-19AB-182D-5FE3959A6C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569" y="244797"/>
            <a:ext cx="2144770" cy="214477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128E5E7F-4C7A-D41A-223C-F9D5EAFC05FC}"/>
              </a:ext>
            </a:extLst>
          </p:cNvPr>
          <p:cNvGrpSpPr/>
          <p:nvPr/>
        </p:nvGrpSpPr>
        <p:grpSpPr>
          <a:xfrm>
            <a:off x="2519629" y="1157208"/>
            <a:ext cx="7152742" cy="4543584"/>
            <a:chOff x="2132090" y="1490889"/>
            <a:chExt cx="7152742" cy="454358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5B4642B-EECC-9195-961E-C378AFA133FE}"/>
                </a:ext>
              </a:extLst>
            </p:cNvPr>
            <p:cNvGrpSpPr/>
            <p:nvPr/>
          </p:nvGrpSpPr>
          <p:grpSpPr>
            <a:xfrm>
              <a:off x="2132090" y="1490889"/>
              <a:ext cx="1655545" cy="1579570"/>
              <a:chOff x="2146434" y="1490889"/>
              <a:chExt cx="1655545" cy="1579570"/>
            </a:xfrm>
          </p:grpSpPr>
          <p:sp>
            <p:nvSpPr>
              <p:cNvPr id="10" name="Arrow: Right 9">
                <a:extLst>
                  <a:ext uri="{FF2B5EF4-FFF2-40B4-BE49-F238E27FC236}">
                    <a16:creationId xmlns:a16="http://schemas.microsoft.com/office/drawing/2014/main" id="{0D992828-777A-64DF-6421-9FF94024A25B}"/>
                  </a:ext>
                </a:extLst>
              </p:cNvPr>
              <p:cNvSpPr/>
              <p:nvPr/>
            </p:nvSpPr>
            <p:spPr>
              <a:xfrm rot="12015027">
                <a:off x="2146434" y="1490889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25C824C-AF21-4C82-46A9-9AD811295E51}"/>
                  </a:ext>
                </a:extLst>
              </p:cNvPr>
              <p:cNvSpPr txBox="1"/>
              <p:nvPr/>
            </p:nvSpPr>
            <p:spPr>
              <a:xfrm rot="1270052">
                <a:off x="2455774" y="2096008"/>
                <a:ext cx="10368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leaching</a:t>
                </a:r>
                <a:endParaRPr lang="en-DE" dirty="0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5AF9526-E2D3-2843-6FCD-8C776A96FC3A}"/>
                </a:ext>
              </a:extLst>
            </p:cNvPr>
            <p:cNvGrpSpPr/>
            <p:nvPr/>
          </p:nvGrpSpPr>
          <p:grpSpPr>
            <a:xfrm>
              <a:off x="7629287" y="1490889"/>
              <a:ext cx="1655545" cy="1579570"/>
              <a:chOff x="7755074" y="1490890"/>
              <a:chExt cx="1655545" cy="1579570"/>
            </a:xfrm>
          </p:grpSpPr>
          <p:sp>
            <p:nvSpPr>
              <p:cNvPr id="12" name="Arrow: Right 11">
                <a:extLst>
                  <a:ext uri="{FF2B5EF4-FFF2-40B4-BE49-F238E27FC236}">
                    <a16:creationId xmlns:a16="http://schemas.microsoft.com/office/drawing/2014/main" id="{E092A0F6-8B34-8AD6-47C6-CB1DB9582877}"/>
                  </a:ext>
                </a:extLst>
              </p:cNvPr>
              <p:cNvSpPr/>
              <p:nvPr/>
            </p:nvSpPr>
            <p:spPr>
              <a:xfrm rot="9584973" flipH="1">
                <a:off x="7755074" y="1490890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B9407AA-5ADE-CEBF-94A2-002EDE4DC35D}"/>
                  </a:ext>
                </a:extLst>
              </p:cNvPr>
              <p:cNvSpPr txBox="1"/>
              <p:nvPr/>
            </p:nvSpPr>
            <p:spPr>
              <a:xfrm rot="20351184">
                <a:off x="8013450" y="2096009"/>
                <a:ext cx="1138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modelling</a:t>
                </a:r>
                <a:endParaRPr lang="en-DE" dirty="0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E1DAC82-F866-0E15-29C7-631581D6A386}"/>
                </a:ext>
              </a:extLst>
            </p:cNvPr>
            <p:cNvGrpSpPr/>
            <p:nvPr/>
          </p:nvGrpSpPr>
          <p:grpSpPr>
            <a:xfrm>
              <a:off x="2132090" y="4454903"/>
              <a:ext cx="1655545" cy="1579570"/>
              <a:chOff x="2117746" y="4408446"/>
              <a:chExt cx="1655545" cy="1579570"/>
            </a:xfrm>
          </p:grpSpPr>
          <p:sp>
            <p:nvSpPr>
              <p:cNvPr id="16" name="Arrow: Right 15">
                <a:extLst>
                  <a:ext uri="{FF2B5EF4-FFF2-40B4-BE49-F238E27FC236}">
                    <a16:creationId xmlns:a16="http://schemas.microsoft.com/office/drawing/2014/main" id="{AC19CF6E-F78D-F04C-BB10-B7808EB81743}"/>
                  </a:ext>
                </a:extLst>
              </p:cNvPr>
              <p:cNvSpPr/>
              <p:nvPr/>
            </p:nvSpPr>
            <p:spPr>
              <a:xfrm rot="9275427">
                <a:off x="2117746" y="4408446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1966B7F-8159-79A2-4CD6-5379D041BB16}"/>
                  </a:ext>
                </a:extLst>
              </p:cNvPr>
              <p:cNvSpPr txBox="1"/>
              <p:nvPr/>
            </p:nvSpPr>
            <p:spPr>
              <a:xfrm rot="20130452">
                <a:off x="2250045" y="5013565"/>
                <a:ext cx="13909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composition</a:t>
                </a:r>
                <a:endParaRPr lang="en-DE" dirty="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65392AF-516A-C7F8-B999-3E9F3E932CEA}"/>
                </a:ext>
              </a:extLst>
            </p:cNvPr>
            <p:cNvGrpSpPr/>
            <p:nvPr/>
          </p:nvGrpSpPr>
          <p:grpSpPr>
            <a:xfrm>
              <a:off x="7629287" y="4454903"/>
              <a:ext cx="1655545" cy="1579570"/>
              <a:chOff x="7503499" y="4501361"/>
              <a:chExt cx="1655545" cy="1579570"/>
            </a:xfrm>
          </p:grpSpPr>
          <p:sp>
            <p:nvSpPr>
              <p:cNvPr id="18" name="Arrow: Right 17">
                <a:extLst>
                  <a:ext uri="{FF2B5EF4-FFF2-40B4-BE49-F238E27FC236}">
                    <a16:creationId xmlns:a16="http://schemas.microsoft.com/office/drawing/2014/main" id="{ED71903A-3EE5-E5CF-4FB6-37BAA05959D7}"/>
                  </a:ext>
                </a:extLst>
              </p:cNvPr>
              <p:cNvSpPr/>
              <p:nvPr/>
            </p:nvSpPr>
            <p:spPr>
              <a:xfrm rot="12644426" flipH="1">
                <a:off x="7503499" y="4501361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99EE5F7-E194-40FF-AE18-F335025F263C}"/>
                  </a:ext>
                </a:extLst>
              </p:cNvPr>
              <p:cNvSpPr txBox="1"/>
              <p:nvPr/>
            </p:nvSpPr>
            <p:spPr>
              <a:xfrm rot="1810637">
                <a:off x="7761875" y="5106480"/>
                <a:ext cx="1138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imaging</a:t>
                </a:r>
                <a:endParaRPr lang="en-DE" dirty="0"/>
              </a:p>
            </p:txBody>
          </p:sp>
        </p:grpSp>
      </p:grpSp>
      <p:pic>
        <p:nvPicPr>
          <p:cNvPr id="20" name="Content Placeholder 4" descr="A machine with a round object&#10;&#10;Description automatically generated with medium confidence">
            <a:extLst>
              <a:ext uri="{FF2B5EF4-FFF2-40B4-BE49-F238E27FC236}">
                <a16:creationId xmlns:a16="http://schemas.microsoft.com/office/drawing/2014/main" id="{24BA267C-725E-0EEA-C6CA-ABF46CF696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7" t="1133" r="26651" b="-1133"/>
          <a:stretch/>
        </p:blipFill>
        <p:spPr>
          <a:xfrm>
            <a:off x="596238" y="4465145"/>
            <a:ext cx="1636001" cy="2055180"/>
          </a:xfrm>
          <a:prstGeom prst="rect">
            <a:avLst/>
          </a:prstGeom>
        </p:spPr>
      </p:pic>
      <p:pic>
        <p:nvPicPr>
          <p:cNvPr id="21" name="Content Placeholder 4" descr="A room with a few computers and a table&#10;&#10;Description automatically generated">
            <a:extLst>
              <a:ext uri="{FF2B5EF4-FFF2-40B4-BE49-F238E27FC236}">
                <a16:creationId xmlns:a16="http://schemas.microsoft.com/office/drawing/2014/main" id="{5463E0CD-2431-03F2-FCDF-7F0BFDDB8DD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4" t="21209" r="57064" b="10048"/>
          <a:stretch/>
        </p:blipFill>
        <p:spPr>
          <a:xfrm>
            <a:off x="9894569" y="3641128"/>
            <a:ext cx="1979725" cy="299126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2C28786-E39A-4BA2-26A4-71440A96E272}"/>
              </a:ext>
            </a:extLst>
          </p:cNvPr>
          <p:cNvSpPr/>
          <p:nvPr/>
        </p:nvSpPr>
        <p:spPr>
          <a:xfrm>
            <a:off x="193347" y="3429000"/>
            <a:ext cx="4065682" cy="3203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3094918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82A11-0CD1-DB70-B26F-DDD941AF4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 – Scanning electron microscopy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39F0B6-BA9F-C7B7-151E-970718036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electrons instead of light</a:t>
            </a:r>
          </a:p>
          <a:p>
            <a:r>
              <a:rPr lang="en-US" dirty="0"/>
              <a:t>electromagnets instead of lenses</a:t>
            </a:r>
          </a:p>
          <a:p>
            <a:r>
              <a:rPr lang="en-US" dirty="0"/>
              <a:t>-&gt; vacuum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4314176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82A11-0CD1-DB70-B26F-DDD941AF4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 – Scanning electron microscopy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39F0B6-BA9F-C7B7-151E-970718036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electrons instead of light</a:t>
            </a:r>
          </a:p>
          <a:p>
            <a:r>
              <a:rPr lang="en-US" dirty="0"/>
              <a:t>electromagnets instead of lenses</a:t>
            </a:r>
          </a:p>
          <a:p>
            <a:r>
              <a:rPr lang="en-US" dirty="0"/>
              <a:t>-&gt; vacuum</a:t>
            </a:r>
            <a:endParaRPr lang="en-DE" dirty="0"/>
          </a:p>
        </p:txBody>
      </p:sp>
      <p:pic>
        <p:nvPicPr>
          <p:cNvPr id="4" name="Content Placeholder 4" descr="Diagram of a machine with different colors&#10;&#10;Description automatically generated with medium confidence">
            <a:extLst>
              <a:ext uri="{FF2B5EF4-FFF2-40B4-BE49-F238E27FC236}">
                <a16:creationId xmlns:a16="http://schemas.microsoft.com/office/drawing/2014/main" id="{281E8E3A-12B0-F292-E388-D5A789FDD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8662"/>
            <a:ext cx="5854985" cy="679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651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close up of a rock&#10;&#10;Description automatically generated">
            <a:extLst>
              <a:ext uri="{FF2B5EF4-FFF2-40B4-BE49-F238E27FC236}">
                <a16:creationId xmlns:a16="http://schemas.microsoft.com/office/drawing/2014/main" id="{9DC6C276-D0BA-F287-740A-6AB0A251DC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17" y="1690688"/>
            <a:ext cx="5801784" cy="4351338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794C4ED-8A10-09C1-B573-AA42CC7A0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458929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65DA0-3738-4B24-3F5E-0C63F2200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Carbon coating</a:t>
            </a:r>
            <a:endParaRPr lang="en-DE" dirty="0"/>
          </a:p>
        </p:txBody>
      </p:sp>
      <p:pic>
        <p:nvPicPr>
          <p:cNvPr id="9" name="Content Placeholder 8" descr="A close up of a rock&#10;&#10;Description automatically generated">
            <a:extLst>
              <a:ext uri="{FF2B5EF4-FFF2-40B4-BE49-F238E27FC236}">
                <a16:creationId xmlns:a16="http://schemas.microsoft.com/office/drawing/2014/main" id="{9DC6C276-D0BA-F287-740A-6AB0A251DC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17" y="1690688"/>
            <a:ext cx="5801784" cy="4351338"/>
          </a:xfrm>
        </p:spPr>
      </p:pic>
      <p:pic>
        <p:nvPicPr>
          <p:cNvPr id="3" name="Content Placeholder 4" descr="A machine with a round glass cylinder&#10;&#10;Description automatically generated">
            <a:extLst>
              <a:ext uri="{FF2B5EF4-FFF2-40B4-BE49-F238E27FC236}">
                <a16:creationId xmlns:a16="http://schemas.microsoft.com/office/drawing/2014/main" id="{5DD440D4-20FB-F339-1165-129F5CE5E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148" y="1690688"/>
            <a:ext cx="517513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373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055B5-ECC7-EB85-874D-7BD7E4694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 meter</a:t>
            </a:r>
            <a:endParaRPr lang="en-DE" dirty="0"/>
          </a:p>
        </p:txBody>
      </p:sp>
      <p:pic>
        <p:nvPicPr>
          <p:cNvPr id="5" name="Content Placeholder 4" descr="Diagram of a test tube with text&#10;&#10;Description automatically generated">
            <a:extLst>
              <a:ext uri="{FF2B5EF4-FFF2-40B4-BE49-F238E27FC236}">
                <a16:creationId xmlns:a16="http://schemas.microsoft.com/office/drawing/2014/main" id="{CA731CB1-ECD0-64BD-2F6C-704456E2B1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97075"/>
            <a:ext cx="4039216" cy="4351338"/>
          </a:xfrm>
        </p:spPr>
      </p:pic>
    </p:spTree>
    <p:extLst>
      <p:ext uri="{BB962C8B-B14F-4D97-AF65-F5344CB8AC3E}">
        <p14:creationId xmlns:p14="http://schemas.microsoft.com/office/powerpoint/2010/main" val="2031908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8AEDF-2CFD-6C0E-1329-E81320083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 – Scanning electron microscopy</a:t>
            </a:r>
            <a:endParaRPr lang="en-DE" dirty="0"/>
          </a:p>
        </p:txBody>
      </p:sp>
      <p:pic>
        <p:nvPicPr>
          <p:cNvPr id="5" name="Content Placeholder 4" descr="A room with a few computers and a table&#10;&#10;Description automatically generated">
            <a:extLst>
              <a:ext uri="{FF2B5EF4-FFF2-40B4-BE49-F238E27FC236}">
                <a16:creationId xmlns:a16="http://schemas.microsoft.com/office/drawing/2014/main" id="{5FC421C4-DD31-2ADF-885A-9D50AC7B23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02" y="1690688"/>
            <a:ext cx="6763165" cy="435133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C301402-F965-E79C-568B-6AEE437775C9}"/>
              </a:ext>
            </a:extLst>
          </p:cNvPr>
          <p:cNvSpPr txBox="1"/>
          <p:nvPr/>
        </p:nvSpPr>
        <p:spPr>
          <a:xfrm>
            <a:off x="7053943" y="1414562"/>
            <a:ext cx="5061857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n-US" sz="2200" dirty="0">
                <a:effectLst/>
              </a:rPr>
              <a:t> SE2: Everhart Thornley detector for secondary electrons imaging.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2200" dirty="0">
                <a:effectLst/>
              </a:rPr>
              <a:t> </a:t>
            </a:r>
            <a:r>
              <a:rPr lang="en-US" sz="2200" dirty="0" err="1">
                <a:effectLst/>
              </a:rPr>
              <a:t>AsB</a:t>
            </a:r>
            <a:r>
              <a:rPr lang="en-US" sz="2200" dirty="0">
                <a:effectLst/>
              </a:rPr>
              <a:t>: Angle selective Backscattered detector for high energy backscattered electrons imaging.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2200" dirty="0">
                <a:effectLst/>
              </a:rPr>
              <a:t> SE1: </a:t>
            </a:r>
            <a:r>
              <a:rPr lang="en-US" sz="2200" dirty="0" err="1">
                <a:effectLst/>
              </a:rPr>
              <a:t>InLens</a:t>
            </a:r>
            <a:r>
              <a:rPr lang="en-US" sz="2200" dirty="0">
                <a:effectLst/>
              </a:rPr>
              <a:t> in column detector for High Resolution imaging enhanced for low kV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2200" dirty="0">
                <a:effectLst/>
              </a:rPr>
              <a:t> </a:t>
            </a:r>
            <a:r>
              <a:rPr lang="en-US" sz="2200" dirty="0" err="1">
                <a:effectLst/>
              </a:rPr>
              <a:t>EsB</a:t>
            </a:r>
            <a:r>
              <a:rPr lang="en-US" sz="2200" dirty="0">
                <a:effectLst/>
              </a:rPr>
              <a:t>: Energy Selective Backscattered in column detector for surface backscattered imaging at low kV.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2200" dirty="0">
                <a:effectLst/>
              </a:rPr>
              <a:t> Scanning Transmission electron Microscopy detector for BF/DF imaging on thin samples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sz="2200" dirty="0">
                <a:effectLst/>
              </a:rPr>
              <a:t> Energy Dispersive Spectroscopy detector (X-EDS) Bruker QUANTAX for X elementary analysis</a:t>
            </a:r>
          </a:p>
        </p:txBody>
      </p:sp>
    </p:spTree>
    <p:extLst>
      <p:ext uri="{BB962C8B-B14F-4D97-AF65-F5344CB8AC3E}">
        <p14:creationId xmlns:p14="http://schemas.microsoft.com/office/powerpoint/2010/main" val="271253377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B7D5E-3B1C-5181-AB15-A826859D3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E"/>
          </a:p>
        </p:txBody>
      </p:sp>
      <p:pic>
        <p:nvPicPr>
          <p:cNvPr id="5" name="Content Placeholder 4" descr="A close up of a microscope&#10;&#10;Description automatically generated">
            <a:extLst>
              <a:ext uri="{FF2B5EF4-FFF2-40B4-BE49-F238E27FC236}">
                <a16:creationId xmlns:a16="http://schemas.microsoft.com/office/drawing/2014/main" id="{D23C4A2D-D121-A89D-0DF9-10EEB39B61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72" y="3575406"/>
            <a:ext cx="4181468" cy="3136101"/>
          </a:xfrm>
        </p:spPr>
      </p:pic>
      <p:pic>
        <p:nvPicPr>
          <p:cNvPr id="7" name="Picture 6" descr="A close up of a microscope&#10;&#10;Description automatically generated">
            <a:extLst>
              <a:ext uri="{FF2B5EF4-FFF2-40B4-BE49-F238E27FC236}">
                <a16:creationId xmlns:a16="http://schemas.microsoft.com/office/drawing/2014/main" id="{EA3817FB-7582-A3EB-385C-473D5CC5B0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172" y="3575405"/>
            <a:ext cx="4181468" cy="3136101"/>
          </a:xfrm>
          <a:prstGeom prst="rect">
            <a:avLst/>
          </a:prstGeom>
        </p:spPr>
      </p:pic>
      <p:pic>
        <p:nvPicPr>
          <p:cNvPr id="11" name="Picture 10" descr="A close up of a black and white image&#10;&#10;Description automatically generated">
            <a:extLst>
              <a:ext uri="{FF2B5EF4-FFF2-40B4-BE49-F238E27FC236}">
                <a16:creationId xmlns:a16="http://schemas.microsoft.com/office/drawing/2014/main" id="{D6FFBD69-01AE-FA37-EE81-D9E8C547EF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-23812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27172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A8C8C-88F3-D13C-D478-27236406D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 – Scanning electron microscopy</a:t>
            </a:r>
            <a:endParaRPr lang="en-DE" dirty="0"/>
          </a:p>
        </p:txBody>
      </p:sp>
      <p:pic>
        <p:nvPicPr>
          <p:cNvPr id="5" name="Content Placeholder 4" descr="Diagram of an electron beam&#10;&#10;Description automatically generated">
            <a:extLst>
              <a:ext uri="{FF2B5EF4-FFF2-40B4-BE49-F238E27FC236}">
                <a16:creationId xmlns:a16="http://schemas.microsoft.com/office/drawing/2014/main" id="{BE88B263-1BB9-5ECE-8F55-D8C426A851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720" y="1845891"/>
            <a:ext cx="5066559" cy="4788031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9DF0879-2385-EB3B-0E69-9508166D4675}"/>
              </a:ext>
            </a:extLst>
          </p:cNvPr>
          <p:cNvSpPr txBox="1"/>
          <p:nvPr/>
        </p:nvSpPr>
        <p:spPr>
          <a:xfrm>
            <a:off x="8721747" y="2181579"/>
            <a:ext cx="1336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Images</a:t>
            </a:r>
            <a:endParaRPr lang="en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6F3DCA-6947-CDE1-BFA3-0B8F5FDD0D4E}"/>
              </a:ext>
            </a:extLst>
          </p:cNvPr>
          <p:cNvSpPr txBox="1"/>
          <p:nvPr/>
        </p:nvSpPr>
        <p:spPr>
          <a:xfrm>
            <a:off x="1664413" y="2366245"/>
            <a:ext cx="1805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Characterization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5689460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31FF3-9916-9BEF-BC2C-43F32C08A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EDS (/EDX) – E</a:t>
            </a:r>
            <a:r>
              <a:rPr lang="en-US" dirty="0">
                <a:effectLst/>
              </a:rPr>
              <a:t>nergy Dispersive Spectroscopy </a:t>
            </a:r>
            <a:endParaRPr lang="en-DE" dirty="0"/>
          </a:p>
        </p:txBody>
      </p:sp>
      <p:pic>
        <p:nvPicPr>
          <p:cNvPr id="5" name="Content Placeholder 4" descr="A diagram of a nuclear model&#10;&#10;Description automatically generated">
            <a:extLst>
              <a:ext uri="{FF2B5EF4-FFF2-40B4-BE49-F238E27FC236}">
                <a16:creationId xmlns:a16="http://schemas.microsoft.com/office/drawing/2014/main" id="{6C767669-5384-FA03-799B-68BE2FAE91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4337567" cy="4351338"/>
          </a:xfrm>
        </p:spPr>
      </p:pic>
    </p:spTree>
    <p:extLst>
      <p:ext uri="{BB962C8B-B14F-4D97-AF65-F5344CB8AC3E}">
        <p14:creationId xmlns:p14="http://schemas.microsoft.com/office/powerpoint/2010/main" val="66650138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31FF3-9916-9BEF-BC2C-43F32C08A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EDS (/EDX) – E</a:t>
            </a:r>
            <a:r>
              <a:rPr lang="en-US" dirty="0">
                <a:effectLst/>
              </a:rPr>
              <a:t>nergy Dispersive Spectroscopy </a:t>
            </a:r>
            <a:endParaRPr lang="en-DE" dirty="0"/>
          </a:p>
        </p:txBody>
      </p:sp>
      <p:pic>
        <p:nvPicPr>
          <p:cNvPr id="5" name="Content Placeholder 4" descr="A diagram of a nuclear model&#10;&#10;Description automatically generated">
            <a:extLst>
              <a:ext uri="{FF2B5EF4-FFF2-40B4-BE49-F238E27FC236}">
                <a16:creationId xmlns:a16="http://schemas.microsoft.com/office/drawing/2014/main" id="{6C767669-5384-FA03-799B-68BE2FAE91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4337567" cy="4351338"/>
          </a:xfrm>
        </p:spPr>
      </p:pic>
      <p:pic>
        <p:nvPicPr>
          <p:cNvPr id="7" name="Picture 6" descr="A graph with lines on it&#10;&#10;Description automatically generated">
            <a:extLst>
              <a:ext uri="{FF2B5EF4-FFF2-40B4-BE49-F238E27FC236}">
                <a16:creationId xmlns:a16="http://schemas.microsoft.com/office/drawing/2014/main" id="{6BCD2944-7557-30FF-7ABD-781BE5EC68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45"/>
          <a:stretch/>
        </p:blipFill>
        <p:spPr>
          <a:xfrm>
            <a:off x="6832314" y="1384714"/>
            <a:ext cx="3873357" cy="52798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F47453-3396-FDB4-FC88-B30E6E36154A}"/>
              </a:ext>
            </a:extLst>
          </p:cNvPr>
          <p:cNvSpPr txBox="1"/>
          <p:nvPr/>
        </p:nvSpPr>
        <p:spPr>
          <a:xfrm>
            <a:off x="8049800" y="6479859"/>
            <a:ext cx="2763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Énergie</a:t>
            </a:r>
            <a:r>
              <a:rPr lang="en-US" dirty="0"/>
              <a:t> (keV)</a:t>
            </a:r>
            <a:endParaRPr lang="en-DE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24CC88-F007-5DED-B27E-809C7A107DBF}"/>
              </a:ext>
            </a:extLst>
          </p:cNvPr>
          <p:cNvSpPr txBox="1"/>
          <p:nvPr/>
        </p:nvSpPr>
        <p:spPr>
          <a:xfrm rot="16200000">
            <a:off x="5813308" y="3681690"/>
            <a:ext cx="1668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Coups (cps/eV)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03783688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D001048D-AA12-B1DB-A21A-1D0716C49E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21" y="537752"/>
            <a:ext cx="3850932" cy="2888199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D1F10E1-5D81-5350-1205-E83F19AF1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501" y="537752"/>
            <a:ext cx="3854997" cy="28912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A178DF7-D249-F2F7-06DF-0B0F360C6A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744" y="558671"/>
            <a:ext cx="3854997" cy="2891248"/>
          </a:xfrm>
          <a:prstGeom prst="rect">
            <a:avLst/>
          </a:prstGeom>
        </p:spPr>
      </p:pic>
      <p:pic>
        <p:nvPicPr>
          <p:cNvPr id="16" name="Picture 15" descr="A green and black background&#10;&#10;Description automatically generated">
            <a:extLst>
              <a:ext uri="{FF2B5EF4-FFF2-40B4-BE49-F238E27FC236}">
                <a16:creationId xmlns:a16="http://schemas.microsoft.com/office/drawing/2014/main" id="{191B505B-8B16-D0C4-F5B9-C23585CCAA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501" y="3496469"/>
            <a:ext cx="3854997" cy="289124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1DF3362-7D5A-2451-F793-F2AEF66917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56" y="3496469"/>
            <a:ext cx="3854997" cy="289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81070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32047-D8BC-0AE3-76B3-8F892922E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EDS (/EDX) – E</a:t>
            </a:r>
            <a:r>
              <a:rPr lang="en-US" dirty="0">
                <a:effectLst/>
              </a:rPr>
              <a:t>nergy Dispersive Spectroscopy 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8CB2C8-8551-D6B1-E876-2CD3E9C3E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DE"/>
          </a:p>
        </p:txBody>
      </p:sp>
      <p:pic>
        <p:nvPicPr>
          <p:cNvPr id="4" name="Image 1">
            <a:extLst>
              <a:ext uri="{FF2B5EF4-FFF2-40B4-BE49-F238E27FC236}">
                <a16:creationId xmlns:a16="http://schemas.microsoft.com/office/drawing/2014/main" id="{FB2D30EA-27EF-E658-5100-DB3B836BAB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892" y="1467407"/>
            <a:ext cx="7000215" cy="530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16151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A62DA-A47B-F509-47EE-2C2397FD9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 – Transmission electron microscopy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D9F49-3E42-EF34-1FAF-3826919052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thin samples, brought on a grid</a:t>
            </a:r>
          </a:p>
          <a:p>
            <a:r>
              <a:rPr lang="en-US" dirty="0"/>
              <a:t>also SEM -&gt; TEM </a:t>
            </a:r>
            <a:endParaRPr lang="en-D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3F7BEC-0572-1FFC-4AA0-510B1344E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862" y="1310544"/>
            <a:ext cx="31908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8624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A62DA-A47B-F509-47EE-2C2397FD9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 – Transmission electron microscopy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D9F49-3E42-EF34-1FAF-382691905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20317"/>
          </a:xfrm>
        </p:spPr>
        <p:txBody>
          <a:bodyPr/>
          <a:lstStyle/>
          <a:p>
            <a:r>
              <a:rPr lang="en-US" dirty="0"/>
              <a:t>thin samples, brought on a grid</a:t>
            </a:r>
          </a:p>
          <a:p>
            <a:r>
              <a:rPr lang="en-US" dirty="0"/>
              <a:t>also SEM -&gt; TEM </a:t>
            </a:r>
            <a:endParaRPr lang="en-DE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776491-6688-EA5B-E469-87E2A85DABF6}"/>
              </a:ext>
            </a:extLst>
          </p:cNvPr>
          <p:cNvSpPr txBox="1">
            <a:spLocks/>
          </p:cNvSpPr>
          <p:nvPr/>
        </p:nvSpPr>
        <p:spPr>
          <a:xfrm>
            <a:off x="838200" y="31013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STEM – Scanning transmission </a:t>
            </a:r>
          </a:p>
          <a:p>
            <a:r>
              <a:rPr lang="en-US" dirty="0"/>
              <a:t>electron microscopy</a:t>
            </a:r>
            <a:endParaRPr lang="en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EDB036-CC27-0BD9-8934-667C864DD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700" y="1686216"/>
            <a:ext cx="3572517" cy="4806659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E291256-ECA3-A3B5-6CBB-AC0A68860863}"/>
              </a:ext>
            </a:extLst>
          </p:cNvPr>
          <p:cNvSpPr txBox="1">
            <a:spLocks/>
          </p:cNvSpPr>
          <p:nvPr/>
        </p:nvSpPr>
        <p:spPr>
          <a:xfrm>
            <a:off x="838200" y="4682331"/>
            <a:ext cx="10515600" cy="16157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focussed</a:t>
            </a:r>
            <a:r>
              <a:rPr lang="en-US" dirty="0"/>
              <a:t> on spot ~0.1nm</a:t>
            </a:r>
          </a:p>
          <a:p>
            <a:r>
              <a:rPr lang="en-US" dirty="0"/>
              <a:t>EDX possible</a:t>
            </a:r>
          </a:p>
          <a:p>
            <a:r>
              <a:rPr lang="en-US" dirty="0"/>
              <a:t>also Laue diffraction patterns possible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49910122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le of black gravel&#10;&#10;Description automatically generated">
            <a:extLst>
              <a:ext uri="{FF2B5EF4-FFF2-40B4-BE49-F238E27FC236}">
                <a16:creationId xmlns:a16="http://schemas.microsoft.com/office/drawing/2014/main" id="{73FE0BA3-CA82-5BB5-E710-8C7C66379D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1" t="18461" r="14658" b="16621"/>
          <a:stretch/>
        </p:blipFill>
        <p:spPr>
          <a:xfrm>
            <a:off x="4259028" y="2016579"/>
            <a:ext cx="3673944" cy="2824843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581AA9-04E5-1F01-74A4-6B4196CF2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510" y="195054"/>
            <a:ext cx="1448002" cy="2991267"/>
          </a:xfrm>
          <a:prstGeom prst="rect">
            <a:avLst/>
          </a:prstGeom>
        </p:spPr>
      </p:pic>
      <p:pic>
        <p:nvPicPr>
          <p:cNvPr id="15" name="Picture 14" descr="A blue circle with a drop of water and a drop of water&#10;&#10;Description automatically generated">
            <a:extLst>
              <a:ext uri="{FF2B5EF4-FFF2-40B4-BE49-F238E27FC236}">
                <a16:creationId xmlns:a16="http://schemas.microsoft.com/office/drawing/2014/main" id="{28FDB3EE-7FD1-19AB-182D-5FE3959A6C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569" y="244797"/>
            <a:ext cx="2144770" cy="214477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128E5E7F-4C7A-D41A-223C-F9D5EAFC05FC}"/>
              </a:ext>
            </a:extLst>
          </p:cNvPr>
          <p:cNvGrpSpPr/>
          <p:nvPr/>
        </p:nvGrpSpPr>
        <p:grpSpPr>
          <a:xfrm>
            <a:off x="2519629" y="1157208"/>
            <a:ext cx="7152742" cy="4543584"/>
            <a:chOff x="2132090" y="1490889"/>
            <a:chExt cx="7152742" cy="454358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5B4642B-EECC-9195-961E-C378AFA133FE}"/>
                </a:ext>
              </a:extLst>
            </p:cNvPr>
            <p:cNvGrpSpPr/>
            <p:nvPr/>
          </p:nvGrpSpPr>
          <p:grpSpPr>
            <a:xfrm>
              <a:off x="2132090" y="1490889"/>
              <a:ext cx="1655545" cy="1579570"/>
              <a:chOff x="2146434" y="1490889"/>
              <a:chExt cx="1655545" cy="1579570"/>
            </a:xfrm>
          </p:grpSpPr>
          <p:sp>
            <p:nvSpPr>
              <p:cNvPr id="10" name="Arrow: Right 9">
                <a:extLst>
                  <a:ext uri="{FF2B5EF4-FFF2-40B4-BE49-F238E27FC236}">
                    <a16:creationId xmlns:a16="http://schemas.microsoft.com/office/drawing/2014/main" id="{0D992828-777A-64DF-6421-9FF94024A25B}"/>
                  </a:ext>
                </a:extLst>
              </p:cNvPr>
              <p:cNvSpPr/>
              <p:nvPr/>
            </p:nvSpPr>
            <p:spPr>
              <a:xfrm rot="12015027">
                <a:off x="2146434" y="1490889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25C824C-AF21-4C82-46A9-9AD811295E51}"/>
                  </a:ext>
                </a:extLst>
              </p:cNvPr>
              <p:cNvSpPr txBox="1"/>
              <p:nvPr/>
            </p:nvSpPr>
            <p:spPr>
              <a:xfrm rot="1270052">
                <a:off x="2455774" y="2096008"/>
                <a:ext cx="10368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leaching</a:t>
                </a:r>
                <a:endParaRPr lang="en-DE" dirty="0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5AF9526-E2D3-2843-6FCD-8C776A96FC3A}"/>
                </a:ext>
              </a:extLst>
            </p:cNvPr>
            <p:cNvGrpSpPr/>
            <p:nvPr/>
          </p:nvGrpSpPr>
          <p:grpSpPr>
            <a:xfrm>
              <a:off x="7629287" y="1490889"/>
              <a:ext cx="1655545" cy="1579570"/>
              <a:chOff x="7755074" y="1490890"/>
              <a:chExt cx="1655545" cy="1579570"/>
            </a:xfrm>
          </p:grpSpPr>
          <p:sp>
            <p:nvSpPr>
              <p:cNvPr id="12" name="Arrow: Right 11">
                <a:extLst>
                  <a:ext uri="{FF2B5EF4-FFF2-40B4-BE49-F238E27FC236}">
                    <a16:creationId xmlns:a16="http://schemas.microsoft.com/office/drawing/2014/main" id="{E092A0F6-8B34-8AD6-47C6-CB1DB9582877}"/>
                  </a:ext>
                </a:extLst>
              </p:cNvPr>
              <p:cNvSpPr/>
              <p:nvPr/>
            </p:nvSpPr>
            <p:spPr>
              <a:xfrm rot="9584973" flipH="1">
                <a:off x="7755074" y="1490890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B9407AA-5ADE-CEBF-94A2-002EDE4DC35D}"/>
                  </a:ext>
                </a:extLst>
              </p:cNvPr>
              <p:cNvSpPr txBox="1"/>
              <p:nvPr/>
            </p:nvSpPr>
            <p:spPr>
              <a:xfrm rot="20351184">
                <a:off x="8013450" y="2096009"/>
                <a:ext cx="1138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modelling</a:t>
                </a:r>
                <a:endParaRPr lang="en-DE" dirty="0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E1DAC82-F866-0E15-29C7-631581D6A386}"/>
                </a:ext>
              </a:extLst>
            </p:cNvPr>
            <p:cNvGrpSpPr/>
            <p:nvPr/>
          </p:nvGrpSpPr>
          <p:grpSpPr>
            <a:xfrm>
              <a:off x="2132090" y="4454903"/>
              <a:ext cx="1655545" cy="1579570"/>
              <a:chOff x="2117746" y="4408446"/>
              <a:chExt cx="1655545" cy="1579570"/>
            </a:xfrm>
          </p:grpSpPr>
          <p:sp>
            <p:nvSpPr>
              <p:cNvPr id="16" name="Arrow: Right 15">
                <a:extLst>
                  <a:ext uri="{FF2B5EF4-FFF2-40B4-BE49-F238E27FC236}">
                    <a16:creationId xmlns:a16="http://schemas.microsoft.com/office/drawing/2014/main" id="{AC19CF6E-F78D-F04C-BB10-B7808EB81743}"/>
                  </a:ext>
                </a:extLst>
              </p:cNvPr>
              <p:cNvSpPr/>
              <p:nvPr/>
            </p:nvSpPr>
            <p:spPr>
              <a:xfrm rot="9275427">
                <a:off x="2117746" y="4408446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1966B7F-8159-79A2-4CD6-5379D041BB16}"/>
                  </a:ext>
                </a:extLst>
              </p:cNvPr>
              <p:cNvSpPr txBox="1"/>
              <p:nvPr/>
            </p:nvSpPr>
            <p:spPr>
              <a:xfrm rot="20130452">
                <a:off x="2250045" y="5013565"/>
                <a:ext cx="13909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composition</a:t>
                </a:r>
                <a:endParaRPr lang="en-DE" dirty="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65392AF-516A-C7F8-B999-3E9F3E932CEA}"/>
                </a:ext>
              </a:extLst>
            </p:cNvPr>
            <p:cNvGrpSpPr/>
            <p:nvPr/>
          </p:nvGrpSpPr>
          <p:grpSpPr>
            <a:xfrm>
              <a:off x="7629287" y="4454903"/>
              <a:ext cx="1655545" cy="1579570"/>
              <a:chOff x="7503499" y="4501361"/>
              <a:chExt cx="1655545" cy="1579570"/>
            </a:xfrm>
          </p:grpSpPr>
          <p:sp>
            <p:nvSpPr>
              <p:cNvPr id="18" name="Arrow: Right 17">
                <a:extLst>
                  <a:ext uri="{FF2B5EF4-FFF2-40B4-BE49-F238E27FC236}">
                    <a16:creationId xmlns:a16="http://schemas.microsoft.com/office/drawing/2014/main" id="{ED71903A-3EE5-E5CF-4FB6-37BAA05959D7}"/>
                  </a:ext>
                </a:extLst>
              </p:cNvPr>
              <p:cNvSpPr/>
              <p:nvPr/>
            </p:nvSpPr>
            <p:spPr>
              <a:xfrm rot="12644426" flipH="1">
                <a:off x="7503499" y="4501361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99EE5F7-E194-40FF-AE18-F335025F263C}"/>
                  </a:ext>
                </a:extLst>
              </p:cNvPr>
              <p:cNvSpPr txBox="1"/>
              <p:nvPr/>
            </p:nvSpPr>
            <p:spPr>
              <a:xfrm rot="1810637">
                <a:off x="7761875" y="5106480"/>
                <a:ext cx="1138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imaging</a:t>
                </a:r>
                <a:endParaRPr lang="en-DE" dirty="0"/>
              </a:p>
            </p:txBody>
          </p:sp>
        </p:grpSp>
      </p:grpSp>
      <p:pic>
        <p:nvPicPr>
          <p:cNvPr id="20" name="Content Placeholder 4" descr="A machine with a round object&#10;&#10;Description automatically generated with medium confidence">
            <a:extLst>
              <a:ext uri="{FF2B5EF4-FFF2-40B4-BE49-F238E27FC236}">
                <a16:creationId xmlns:a16="http://schemas.microsoft.com/office/drawing/2014/main" id="{24BA267C-725E-0EEA-C6CA-ABF46CF696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7" t="1133" r="26651" b="-1133"/>
          <a:stretch/>
        </p:blipFill>
        <p:spPr>
          <a:xfrm>
            <a:off x="596238" y="4465145"/>
            <a:ext cx="1636001" cy="2055180"/>
          </a:xfrm>
          <a:prstGeom prst="rect">
            <a:avLst/>
          </a:prstGeom>
        </p:spPr>
      </p:pic>
      <p:pic>
        <p:nvPicPr>
          <p:cNvPr id="21" name="Content Placeholder 4" descr="A room with a few computers and a table&#10;&#10;Description automatically generated">
            <a:extLst>
              <a:ext uri="{FF2B5EF4-FFF2-40B4-BE49-F238E27FC236}">
                <a16:creationId xmlns:a16="http://schemas.microsoft.com/office/drawing/2014/main" id="{5463E0CD-2431-03F2-FCDF-7F0BFDDB8DD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4" t="21209" r="57064" b="10048"/>
          <a:stretch/>
        </p:blipFill>
        <p:spPr>
          <a:xfrm>
            <a:off x="9894569" y="3641128"/>
            <a:ext cx="1979725" cy="299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934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055B5-ECC7-EB85-874D-7BD7E4694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 meter</a:t>
            </a:r>
            <a:endParaRPr lang="en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ED0E6B-7406-717B-B9CE-F9AA0FC412EE}"/>
              </a:ext>
            </a:extLst>
          </p:cNvPr>
          <p:cNvSpPr txBox="1"/>
          <p:nvPr/>
        </p:nvSpPr>
        <p:spPr>
          <a:xfrm>
            <a:off x="5619750" y="1619250"/>
            <a:ext cx="57340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“hydrogen activity”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voltage -&gt; calibration</a:t>
            </a:r>
            <a:br>
              <a:rPr lang="en-US" sz="2800" dirty="0"/>
            </a:br>
            <a:r>
              <a:rPr lang="en-US" sz="2800" dirty="0"/>
              <a:t>e.g. pH 4 typically ~-180mV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err="1"/>
              <a:t>c</a:t>
            </a:r>
            <a:r>
              <a:rPr lang="en-US" sz="2800" baseline="-25000" dirty="0" err="1"/>
              <a:t>H</a:t>
            </a:r>
            <a:r>
              <a:rPr lang="en-US" sz="2800" dirty="0"/>
              <a:t> = 10</a:t>
            </a:r>
            <a:r>
              <a:rPr lang="en-US" sz="2800" baseline="30000" dirty="0"/>
              <a:t>-pH</a:t>
            </a:r>
            <a:br>
              <a:rPr lang="en-US" sz="2800" baseline="30000" dirty="0"/>
            </a:br>
            <a:r>
              <a:rPr lang="en-US" sz="2800" dirty="0"/>
              <a:t>-&gt; for pH 3, 3mM of H</a:t>
            </a:r>
            <a:r>
              <a:rPr lang="en-US" sz="2800" baseline="30000" dirty="0"/>
              <a:t>+</a:t>
            </a:r>
            <a:endParaRPr lang="en-US" sz="2800" baseline="-25000" dirty="0"/>
          </a:p>
        </p:txBody>
      </p:sp>
      <p:pic>
        <p:nvPicPr>
          <p:cNvPr id="5" name="Content Placeholder 4" descr="Diagram of a test tube with text&#10;&#10;Description automatically generated">
            <a:extLst>
              <a:ext uri="{FF2B5EF4-FFF2-40B4-BE49-F238E27FC236}">
                <a16:creationId xmlns:a16="http://schemas.microsoft.com/office/drawing/2014/main" id="{CA731CB1-ECD0-64BD-2F6C-704456E2B1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97075"/>
            <a:ext cx="4039216" cy="4351338"/>
          </a:xfrm>
        </p:spPr>
      </p:pic>
    </p:spTree>
    <p:extLst>
      <p:ext uri="{BB962C8B-B14F-4D97-AF65-F5344CB8AC3E}">
        <p14:creationId xmlns:p14="http://schemas.microsoft.com/office/powerpoint/2010/main" val="317449286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A62DA-A47B-F509-47EE-2C2397FD9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Laue diffraction patterns</a:t>
            </a:r>
            <a:endParaRPr lang="en-DE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6BFB769-DF11-071E-1F90-5C7FA21F6B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980" y="1686216"/>
            <a:ext cx="6946039" cy="4806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95979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856F0-45F9-4B07-61B9-764505156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XRF – X-ray fluorescence</a:t>
            </a:r>
            <a:endParaRPr lang="en-DE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583ABF4-EA18-19C6-37FE-415AE57ED4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3" y="2743200"/>
            <a:ext cx="4574753" cy="3298826"/>
          </a:xfrm>
        </p:spPr>
      </p:pic>
    </p:spTree>
    <p:extLst>
      <p:ext uri="{BB962C8B-B14F-4D97-AF65-F5344CB8AC3E}">
        <p14:creationId xmlns:p14="http://schemas.microsoft.com/office/powerpoint/2010/main" val="373652629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856F0-45F9-4B07-61B9-764505156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XRF – X-ray fluorescence</a:t>
            </a:r>
            <a:endParaRPr lang="en-DE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583ABF4-EA18-19C6-37FE-415AE57ED4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3" y="2743200"/>
            <a:ext cx="4574753" cy="3298826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C2C565-42E2-CD64-395C-8B52BD909F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168" y="2809201"/>
            <a:ext cx="4574753" cy="323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85751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E700F-86D1-50A6-5D25-52686EA1F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XRD – X-Ray diffraction</a:t>
            </a:r>
            <a:endParaRPr lang="en-DE" dirty="0"/>
          </a:p>
        </p:txBody>
      </p:sp>
      <p:pic>
        <p:nvPicPr>
          <p:cNvPr id="5" name="Content Placeholder 4" descr="A machine with a round object&#10;&#10;Description automatically generated with medium confidence">
            <a:extLst>
              <a:ext uri="{FF2B5EF4-FFF2-40B4-BE49-F238E27FC236}">
                <a16:creationId xmlns:a16="http://schemas.microsoft.com/office/drawing/2014/main" id="{CD0CECE1-EC50-1524-3C4A-1CDB431C0C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145" y="1690688"/>
            <a:ext cx="5997709" cy="4351338"/>
          </a:xfrm>
        </p:spPr>
      </p:pic>
    </p:spTree>
    <p:extLst>
      <p:ext uri="{BB962C8B-B14F-4D97-AF65-F5344CB8AC3E}">
        <p14:creationId xmlns:p14="http://schemas.microsoft.com/office/powerpoint/2010/main" val="215422587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E700F-86D1-50A6-5D25-52686EA1F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XRD – X-Ray diffraction</a:t>
            </a:r>
            <a:endParaRPr lang="en-DE" dirty="0"/>
          </a:p>
        </p:txBody>
      </p:sp>
      <p:pic>
        <p:nvPicPr>
          <p:cNvPr id="7" name="Content Placeholder 6" descr="A diagram of a diffracted x-rays&#10;&#10;Description automatically generated">
            <a:extLst>
              <a:ext uri="{FF2B5EF4-FFF2-40B4-BE49-F238E27FC236}">
                <a16:creationId xmlns:a16="http://schemas.microsoft.com/office/drawing/2014/main" id="{581CAAED-3113-E0B3-7A6A-9871E171CF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2101743"/>
            <a:ext cx="8305800" cy="3667125"/>
          </a:xfrm>
        </p:spPr>
      </p:pic>
    </p:spTree>
    <p:extLst>
      <p:ext uri="{BB962C8B-B14F-4D97-AF65-F5344CB8AC3E}">
        <p14:creationId xmlns:p14="http://schemas.microsoft.com/office/powerpoint/2010/main" val="8898173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6DD34-11BC-F607-9213-5E7658BA6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XRD – X-Ray diffraction</a:t>
            </a:r>
            <a:endParaRPr lang="en-DE" dirty="0"/>
          </a:p>
        </p:txBody>
      </p:sp>
      <p:pic>
        <p:nvPicPr>
          <p:cNvPr id="5" name="Content Placeholder 4" descr="A graph of a graph&#10;&#10;Description automatically generated">
            <a:extLst>
              <a:ext uri="{FF2B5EF4-FFF2-40B4-BE49-F238E27FC236}">
                <a16:creationId xmlns:a16="http://schemas.microsoft.com/office/drawing/2014/main" id="{0C9654CA-5428-CA30-7911-B6C97E1C18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0"/>
          <a:stretch/>
        </p:blipFill>
        <p:spPr>
          <a:xfrm>
            <a:off x="1431470" y="1791093"/>
            <a:ext cx="8064019" cy="4579884"/>
          </a:xfrm>
        </p:spPr>
      </p:pic>
    </p:spTree>
    <p:extLst>
      <p:ext uri="{BB962C8B-B14F-4D97-AF65-F5344CB8AC3E}">
        <p14:creationId xmlns:p14="http://schemas.microsoft.com/office/powerpoint/2010/main" val="32184296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4F64C-58DF-ACCB-D808-EFBE3D011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databases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483670-1A6F-0ACC-2CA3-1DA025861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rruff</a:t>
            </a:r>
            <a:endParaRPr lang="en-US" dirty="0"/>
          </a:p>
          <a:p>
            <a:r>
              <a:rPr lang="en-US" dirty="0" err="1"/>
              <a:t>mindat</a:t>
            </a:r>
            <a:endParaRPr lang="en-US" dirty="0"/>
          </a:p>
          <a:p>
            <a:r>
              <a:rPr lang="en-US" dirty="0"/>
              <a:t>COD (Crystallography Open Database)</a:t>
            </a:r>
          </a:p>
          <a:p>
            <a:r>
              <a:rPr lang="en-US" dirty="0"/>
              <a:t>And many others</a:t>
            </a:r>
          </a:p>
        </p:txBody>
      </p:sp>
    </p:spTree>
    <p:extLst>
      <p:ext uri="{BB962C8B-B14F-4D97-AF65-F5344CB8AC3E}">
        <p14:creationId xmlns:p14="http://schemas.microsoft.com/office/powerpoint/2010/main" val="20789997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4F64C-58DF-ACCB-D808-EFBE3D011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databases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483670-1A6F-0ACC-2CA3-1DA025861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rruff</a:t>
            </a:r>
            <a:endParaRPr lang="en-US" dirty="0"/>
          </a:p>
          <a:p>
            <a:r>
              <a:rPr lang="en-US" dirty="0" err="1"/>
              <a:t>mindat</a:t>
            </a:r>
            <a:endParaRPr lang="en-US" dirty="0"/>
          </a:p>
          <a:p>
            <a:r>
              <a:rPr lang="en-US" dirty="0"/>
              <a:t>COD</a:t>
            </a:r>
          </a:p>
          <a:p>
            <a:r>
              <a:rPr lang="en-US" dirty="0"/>
              <a:t>And many others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489B1A97-DC01-5BFA-38E5-40B305C35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60" y="0"/>
            <a:ext cx="5654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8933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6DD34-11BC-F607-9213-5E7658BA6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XRD – X-Ray diffraction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47654-2240-B18E-FEAD-694F85690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Before: tables over tables</a:t>
            </a:r>
            <a:endParaRPr lang="en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D4265B-F6B2-A837-35D9-A0AF094DF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6226" y="247945"/>
            <a:ext cx="4286029" cy="608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84943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6DD34-11BC-F607-9213-5E7658BA6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XRD – X-Ray diffraction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47654-2240-B18E-FEAD-694F85690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7379" cy="4351338"/>
          </a:xfrm>
        </p:spPr>
        <p:txBody>
          <a:bodyPr/>
          <a:lstStyle/>
          <a:p>
            <a:r>
              <a:rPr lang="en-US" dirty="0"/>
              <a:t>Before: tables over tables</a:t>
            </a:r>
          </a:p>
          <a:p>
            <a:r>
              <a:rPr lang="en-US" dirty="0"/>
              <a:t>Now: reference spectra + automatic suggestion of spectra (with defined chemistry)</a:t>
            </a:r>
            <a:endParaRPr lang="en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8D7F60-65AA-2AAF-C547-0C45438432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920" y="2875175"/>
            <a:ext cx="5764299" cy="393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721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32182-8A0E-7591-4EA7-E6BF8FD22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ISE – ion-selective electrode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885E07-45A6-78A1-7D1B-965A5F0685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/>
          <a:lstStyle/>
          <a:p>
            <a:r>
              <a:rPr lang="en-US" dirty="0"/>
              <a:t>same working principle but for ions (e.g. Na)</a:t>
            </a:r>
          </a:p>
          <a:p>
            <a:r>
              <a:rPr lang="en-US" dirty="0"/>
              <a:t>However</a:t>
            </a:r>
          </a:p>
          <a:p>
            <a:pPr lvl="1"/>
            <a:r>
              <a:rPr lang="en-US" dirty="0"/>
              <a:t>not very sensitive</a:t>
            </a:r>
          </a:p>
          <a:p>
            <a:pPr lvl="1"/>
            <a:r>
              <a:rPr lang="en-US" dirty="0"/>
              <a:t>cross-talk</a:t>
            </a:r>
          </a:p>
          <a:p>
            <a:pPr lvl="1"/>
            <a:r>
              <a:rPr lang="en-US" dirty="0"/>
              <a:t>requires specific buffers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89051910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182BC-7CD9-E24C-BC81-1C1C6632F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5F9567-E3B5-2992-3FBB-20BA2A5490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DE" dirty="0"/>
          </a:p>
        </p:txBody>
      </p:sp>
      <p:pic>
        <p:nvPicPr>
          <p:cNvPr id="4" name="Image 1">
            <a:extLst>
              <a:ext uri="{FF2B5EF4-FFF2-40B4-BE49-F238E27FC236}">
                <a16:creationId xmlns:a16="http://schemas.microsoft.com/office/drawing/2014/main" id="{CFDAE3CB-F76F-0CD4-3A7E-1B6B716760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6077" y="1116692"/>
            <a:ext cx="10256363" cy="57692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572221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182BC-7CD9-E24C-BC81-1C1C6632F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5F9567-E3B5-2992-3FBB-20BA2A5490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DE"/>
          </a:p>
        </p:txBody>
      </p:sp>
      <p:pic>
        <p:nvPicPr>
          <p:cNvPr id="4" name="Image 1">
            <a:extLst>
              <a:ext uri="{FF2B5EF4-FFF2-40B4-BE49-F238E27FC236}">
                <a16:creationId xmlns:a16="http://schemas.microsoft.com/office/drawing/2014/main" id="{CFDAE3CB-F76F-0CD4-3A7E-1B6B716760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6077" y="1116692"/>
            <a:ext cx="10256363" cy="5769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5AFA97-EE35-ADF5-DC93-6BB9DDE179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0052" y="101359"/>
            <a:ext cx="7087589" cy="172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80698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46F2C-9861-F5F9-111A-A4AC891E2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Identification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B702B8-A3AC-5599-564A-F8BFF2794D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Optical: SEM, TEM, STEM</a:t>
            </a:r>
          </a:p>
          <a:p>
            <a:r>
              <a:rPr lang="en-US" dirty="0"/>
              <a:t>Composition: EDX, XRF</a:t>
            </a:r>
          </a:p>
          <a:p>
            <a:r>
              <a:rPr lang="en-US" dirty="0"/>
              <a:t>Phases: Laue, XRD, Raman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27102095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le of black gravel&#10;&#10;Description automatically generated">
            <a:extLst>
              <a:ext uri="{FF2B5EF4-FFF2-40B4-BE49-F238E27FC236}">
                <a16:creationId xmlns:a16="http://schemas.microsoft.com/office/drawing/2014/main" id="{73FE0BA3-CA82-5BB5-E710-8C7C66379D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1" t="18461" r="14658" b="16621"/>
          <a:stretch/>
        </p:blipFill>
        <p:spPr>
          <a:xfrm>
            <a:off x="4259028" y="2016579"/>
            <a:ext cx="3673944" cy="2824843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581AA9-04E5-1F01-74A4-6B4196CF2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510" y="195054"/>
            <a:ext cx="1448002" cy="2991267"/>
          </a:xfrm>
          <a:prstGeom prst="rect">
            <a:avLst/>
          </a:prstGeom>
        </p:spPr>
      </p:pic>
      <p:pic>
        <p:nvPicPr>
          <p:cNvPr id="15" name="Picture 14" descr="A blue circle with a drop of water and a drop of water&#10;&#10;Description automatically generated">
            <a:extLst>
              <a:ext uri="{FF2B5EF4-FFF2-40B4-BE49-F238E27FC236}">
                <a16:creationId xmlns:a16="http://schemas.microsoft.com/office/drawing/2014/main" id="{28FDB3EE-7FD1-19AB-182D-5FE3959A6C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4569" y="244797"/>
            <a:ext cx="2144770" cy="214477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128E5E7F-4C7A-D41A-223C-F9D5EAFC05FC}"/>
              </a:ext>
            </a:extLst>
          </p:cNvPr>
          <p:cNvGrpSpPr/>
          <p:nvPr/>
        </p:nvGrpSpPr>
        <p:grpSpPr>
          <a:xfrm>
            <a:off x="2519629" y="1157208"/>
            <a:ext cx="7152742" cy="4543584"/>
            <a:chOff x="2132090" y="1490889"/>
            <a:chExt cx="7152742" cy="454358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5B4642B-EECC-9195-961E-C378AFA133FE}"/>
                </a:ext>
              </a:extLst>
            </p:cNvPr>
            <p:cNvGrpSpPr/>
            <p:nvPr/>
          </p:nvGrpSpPr>
          <p:grpSpPr>
            <a:xfrm>
              <a:off x="2132090" y="1490889"/>
              <a:ext cx="1655545" cy="1579570"/>
              <a:chOff x="2146434" y="1490889"/>
              <a:chExt cx="1655545" cy="1579570"/>
            </a:xfrm>
          </p:grpSpPr>
          <p:sp>
            <p:nvSpPr>
              <p:cNvPr id="10" name="Arrow: Right 9">
                <a:extLst>
                  <a:ext uri="{FF2B5EF4-FFF2-40B4-BE49-F238E27FC236}">
                    <a16:creationId xmlns:a16="http://schemas.microsoft.com/office/drawing/2014/main" id="{0D992828-777A-64DF-6421-9FF94024A25B}"/>
                  </a:ext>
                </a:extLst>
              </p:cNvPr>
              <p:cNvSpPr/>
              <p:nvPr/>
            </p:nvSpPr>
            <p:spPr>
              <a:xfrm rot="12015027">
                <a:off x="2146434" y="1490889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25C824C-AF21-4C82-46A9-9AD811295E51}"/>
                  </a:ext>
                </a:extLst>
              </p:cNvPr>
              <p:cNvSpPr txBox="1"/>
              <p:nvPr/>
            </p:nvSpPr>
            <p:spPr>
              <a:xfrm rot="1270052">
                <a:off x="2455774" y="2096008"/>
                <a:ext cx="10368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leaching</a:t>
                </a:r>
                <a:endParaRPr lang="en-DE" dirty="0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5AF9526-E2D3-2843-6FCD-8C776A96FC3A}"/>
                </a:ext>
              </a:extLst>
            </p:cNvPr>
            <p:cNvGrpSpPr/>
            <p:nvPr/>
          </p:nvGrpSpPr>
          <p:grpSpPr>
            <a:xfrm>
              <a:off x="7629287" y="1490889"/>
              <a:ext cx="1655545" cy="1579570"/>
              <a:chOff x="7755074" y="1490890"/>
              <a:chExt cx="1655545" cy="1579570"/>
            </a:xfrm>
          </p:grpSpPr>
          <p:sp>
            <p:nvSpPr>
              <p:cNvPr id="12" name="Arrow: Right 11">
                <a:extLst>
                  <a:ext uri="{FF2B5EF4-FFF2-40B4-BE49-F238E27FC236}">
                    <a16:creationId xmlns:a16="http://schemas.microsoft.com/office/drawing/2014/main" id="{E092A0F6-8B34-8AD6-47C6-CB1DB9582877}"/>
                  </a:ext>
                </a:extLst>
              </p:cNvPr>
              <p:cNvSpPr/>
              <p:nvPr/>
            </p:nvSpPr>
            <p:spPr>
              <a:xfrm rot="9584973" flipH="1">
                <a:off x="7755074" y="1490890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B9407AA-5ADE-CEBF-94A2-002EDE4DC35D}"/>
                  </a:ext>
                </a:extLst>
              </p:cNvPr>
              <p:cNvSpPr txBox="1"/>
              <p:nvPr/>
            </p:nvSpPr>
            <p:spPr>
              <a:xfrm rot="20351184">
                <a:off x="8013450" y="2096009"/>
                <a:ext cx="1138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modelling</a:t>
                </a:r>
                <a:endParaRPr lang="en-DE" dirty="0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E1DAC82-F866-0E15-29C7-631581D6A386}"/>
                </a:ext>
              </a:extLst>
            </p:cNvPr>
            <p:cNvGrpSpPr/>
            <p:nvPr/>
          </p:nvGrpSpPr>
          <p:grpSpPr>
            <a:xfrm>
              <a:off x="2132090" y="4454903"/>
              <a:ext cx="1655545" cy="1579570"/>
              <a:chOff x="2117746" y="4408446"/>
              <a:chExt cx="1655545" cy="1579570"/>
            </a:xfrm>
          </p:grpSpPr>
          <p:sp>
            <p:nvSpPr>
              <p:cNvPr id="16" name="Arrow: Right 15">
                <a:extLst>
                  <a:ext uri="{FF2B5EF4-FFF2-40B4-BE49-F238E27FC236}">
                    <a16:creationId xmlns:a16="http://schemas.microsoft.com/office/drawing/2014/main" id="{AC19CF6E-F78D-F04C-BB10-B7808EB81743}"/>
                  </a:ext>
                </a:extLst>
              </p:cNvPr>
              <p:cNvSpPr/>
              <p:nvPr/>
            </p:nvSpPr>
            <p:spPr>
              <a:xfrm rot="9275427">
                <a:off x="2117746" y="4408446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1966B7F-8159-79A2-4CD6-5379D041BB16}"/>
                  </a:ext>
                </a:extLst>
              </p:cNvPr>
              <p:cNvSpPr txBox="1"/>
              <p:nvPr/>
            </p:nvSpPr>
            <p:spPr>
              <a:xfrm rot="20130452">
                <a:off x="2250045" y="5013565"/>
                <a:ext cx="13909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composition</a:t>
                </a:r>
                <a:endParaRPr lang="en-DE" dirty="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65392AF-516A-C7F8-B999-3E9F3E932CEA}"/>
                </a:ext>
              </a:extLst>
            </p:cNvPr>
            <p:cNvGrpSpPr/>
            <p:nvPr/>
          </p:nvGrpSpPr>
          <p:grpSpPr>
            <a:xfrm>
              <a:off x="7629287" y="4454903"/>
              <a:ext cx="1655545" cy="1579570"/>
              <a:chOff x="7503499" y="4501361"/>
              <a:chExt cx="1655545" cy="1579570"/>
            </a:xfrm>
          </p:grpSpPr>
          <p:sp>
            <p:nvSpPr>
              <p:cNvPr id="18" name="Arrow: Right 17">
                <a:extLst>
                  <a:ext uri="{FF2B5EF4-FFF2-40B4-BE49-F238E27FC236}">
                    <a16:creationId xmlns:a16="http://schemas.microsoft.com/office/drawing/2014/main" id="{ED71903A-3EE5-E5CF-4FB6-37BAA05959D7}"/>
                  </a:ext>
                </a:extLst>
              </p:cNvPr>
              <p:cNvSpPr/>
              <p:nvPr/>
            </p:nvSpPr>
            <p:spPr>
              <a:xfrm rot="12644426" flipH="1">
                <a:off x="7503499" y="4501361"/>
                <a:ext cx="1655545" cy="157957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99EE5F7-E194-40FF-AE18-F335025F263C}"/>
                  </a:ext>
                </a:extLst>
              </p:cNvPr>
              <p:cNvSpPr txBox="1"/>
              <p:nvPr/>
            </p:nvSpPr>
            <p:spPr>
              <a:xfrm rot="1810637">
                <a:off x="7761875" y="5106480"/>
                <a:ext cx="11387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imaging</a:t>
                </a:r>
                <a:endParaRPr lang="en-DE" dirty="0"/>
              </a:p>
            </p:txBody>
          </p:sp>
        </p:grpSp>
      </p:grpSp>
      <p:pic>
        <p:nvPicPr>
          <p:cNvPr id="20" name="Content Placeholder 4" descr="A machine with a round object&#10;&#10;Description automatically generated with medium confidence">
            <a:extLst>
              <a:ext uri="{FF2B5EF4-FFF2-40B4-BE49-F238E27FC236}">
                <a16:creationId xmlns:a16="http://schemas.microsoft.com/office/drawing/2014/main" id="{24BA267C-725E-0EEA-C6CA-ABF46CF696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7" t="1133" r="26651" b="-1133"/>
          <a:stretch/>
        </p:blipFill>
        <p:spPr>
          <a:xfrm>
            <a:off x="596238" y="4465145"/>
            <a:ext cx="1636001" cy="2055180"/>
          </a:xfrm>
          <a:prstGeom prst="rect">
            <a:avLst/>
          </a:prstGeom>
        </p:spPr>
      </p:pic>
      <p:pic>
        <p:nvPicPr>
          <p:cNvPr id="21" name="Content Placeholder 4" descr="A room with a few computers and a table&#10;&#10;Description automatically generated">
            <a:extLst>
              <a:ext uri="{FF2B5EF4-FFF2-40B4-BE49-F238E27FC236}">
                <a16:creationId xmlns:a16="http://schemas.microsoft.com/office/drawing/2014/main" id="{5463E0CD-2431-03F2-FCDF-7F0BFDDB8DD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4" t="21209" r="57064" b="10048"/>
          <a:stretch/>
        </p:blipFill>
        <p:spPr>
          <a:xfrm>
            <a:off x="9894569" y="3641128"/>
            <a:ext cx="1979725" cy="299126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54C405-5C7F-4ACB-0DAE-169FD2E809F2}"/>
              </a:ext>
            </a:extLst>
          </p:cNvPr>
          <p:cNvSpPr txBox="1"/>
          <p:nvPr/>
        </p:nvSpPr>
        <p:spPr>
          <a:xfrm>
            <a:off x="1514154" y="1384500"/>
            <a:ext cx="8997043" cy="39395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5000" dirty="0"/>
              <a:t>THANKS FOR</a:t>
            </a:r>
            <a:br>
              <a:rPr lang="en-US" sz="5000" dirty="0"/>
            </a:br>
            <a:r>
              <a:rPr lang="en-US" sz="5000" dirty="0"/>
              <a:t>YOUR</a:t>
            </a:r>
            <a:br>
              <a:rPr lang="en-US" sz="5000" dirty="0"/>
            </a:br>
            <a:r>
              <a:rPr lang="en-US" sz="5000" dirty="0"/>
              <a:t>ATTENTION</a:t>
            </a:r>
            <a:br>
              <a:rPr lang="en-US" sz="5000" dirty="0">
                <a:sym typeface="Wingdings" panose="05000000000000000000" pitchFamily="2" charset="2"/>
              </a:rPr>
            </a:br>
            <a:br>
              <a:rPr lang="en-US" sz="5000" dirty="0">
                <a:sym typeface="Wingdings" panose="05000000000000000000" pitchFamily="2" charset="2"/>
              </a:rPr>
            </a:br>
            <a:r>
              <a:rPr lang="en-US" sz="5000" dirty="0">
                <a:sym typeface="Wingdings" panose="05000000000000000000" pitchFamily="2" charset="2"/>
              </a:rPr>
              <a:t>QUESTIONS?</a:t>
            </a:r>
            <a:endParaRPr lang="en-DE" sz="5000" dirty="0"/>
          </a:p>
        </p:txBody>
      </p:sp>
    </p:spTree>
    <p:extLst>
      <p:ext uri="{BB962C8B-B14F-4D97-AF65-F5344CB8AC3E}">
        <p14:creationId xmlns:p14="http://schemas.microsoft.com/office/powerpoint/2010/main" val="3424381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085D5-8283-DFCF-B118-EB56BAA20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 – ion chromatography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53239A-9E12-C930-D2E4-B57D4011B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separation of </a:t>
            </a:r>
            <a:r>
              <a:rPr lang="en" dirty="0"/>
              <a:t>ions (and any polar molecule, e.g. amino acids, nucleotides, and much much more) based on their affinity to the ion exchanger</a:t>
            </a:r>
          </a:p>
          <a:p>
            <a:endParaRPr lang="en" dirty="0"/>
          </a:p>
          <a:p>
            <a:r>
              <a:rPr lang="en-US" dirty="0"/>
              <a:t>C</a:t>
            </a:r>
            <a:r>
              <a:rPr lang="en" dirty="0"/>
              <a:t>ations -&gt; acidic</a:t>
            </a:r>
          </a:p>
          <a:p>
            <a:r>
              <a:rPr lang="en-US" dirty="0"/>
              <a:t>A</a:t>
            </a:r>
            <a:r>
              <a:rPr lang="en" dirty="0"/>
              <a:t>nions -&gt; basic					(why?)</a:t>
            </a:r>
          </a:p>
          <a:p>
            <a:r>
              <a:rPr lang="en-US" dirty="0"/>
              <a:t>same principle for any other molecule</a:t>
            </a:r>
          </a:p>
        </p:txBody>
      </p:sp>
    </p:spTree>
    <p:extLst>
      <p:ext uri="{BB962C8B-B14F-4D97-AF65-F5344CB8AC3E}">
        <p14:creationId xmlns:p14="http://schemas.microsoft.com/office/powerpoint/2010/main" val="15426162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53239A-9E12-C930-D2E4-B57D4011B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DE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AA5B56-7399-DF00-D18A-D56E9E5FC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441" y="37626"/>
            <a:ext cx="8907118" cy="678274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FB7B2B9A-E347-7F89-26F0-C91F28DFC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455635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1258</Words>
  <Application>Microsoft Office PowerPoint</Application>
  <PresentationFormat>Widescreen</PresentationFormat>
  <Paragraphs>253</Paragraphs>
  <Slides>73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7" baseType="lpstr">
      <vt:lpstr>Arial</vt:lpstr>
      <vt:lpstr>Calibri</vt:lpstr>
      <vt:lpstr>Calibri Light</vt:lpstr>
      <vt:lpstr>Office Theme</vt:lpstr>
      <vt:lpstr>Introduction to  geoscience methods</vt:lpstr>
      <vt:lpstr>PowerPoint Presentation</vt:lpstr>
      <vt:lpstr>PowerPoint Presentation</vt:lpstr>
      <vt:lpstr>Leaching</vt:lpstr>
      <vt:lpstr>pH meter</vt:lpstr>
      <vt:lpstr>pH meter</vt:lpstr>
      <vt:lpstr>ISE – ion-selective electrode</vt:lpstr>
      <vt:lpstr>IC – ion chromatography</vt:lpstr>
      <vt:lpstr>PowerPoint Presentation</vt:lpstr>
      <vt:lpstr>IC – ion chromatography</vt:lpstr>
      <vt:lpstr>IC – ion chromatography</vt:lpstr>
      <vt:lpstr>IC – ion chromatography</vt:lpstr>
      <vt:lpstr>IC – ion chromatography</vt:lpstr>
      <vt:lpstr>IC – ion chromatography</vt:lpstr>
      <vt:lpstr>IC – ion chromatography</vt:lpstr>
      <vt:lpstr>IC – ion chromatography</vt:lpstr>
      <vt:lpstr>Example – leaching from basalt</vt:lpstr>
      <vt:lpstr>Example – leaching from basalt</vt:lpstr>
      <vt:lpstr>Example – leaching from basalt</vt:lpstr>
      <vt:lpstr>What is what – basalt, sand, glass, .. ?</vt:lpstr>
      <vt:lpstr>What is what – basalt, sand, glass, .. ?</vt:lpstr>
      <vt:lpstr>What is what – basalt, sand, glass, .. ?</vt:lpstr>
      <vt:lpstr>PowerPoint Presentation</vt:lpstr>
      <vt:lpstr>What is what – some minerals</vt:lpstr>
      <vt:lpstr>What is what – some minerals</vt:lpstr>
      <vt:lpstr>What is what – some minerals</vt:lpstr>
      <vt:lpstr>PowerPoint Presentation</vt:lpstr>
      <vt:lpstr>Accumulation by thermal gradients</vt:lpstr>
      <vt:lpstr>Example – selective accumulation PO4 vs Ca</vt:lpstr>
      <vt:lpstr>Example – selective accumulation PO4 vs Ca</vt:lpstr>
      <vt:lpstr>Example – selective accumulation PO4 vs Ca</vt:lpstr>
      <vt:lpstr>PowerPoint Presentation</vt:lpstr>
      <vt:lpstr>Modelling</vt:lpstr>
      <vt:lpstr>Modelling – phreeqc</vt:lpstr>
      <vt:lpstr>Modelling – phreeqc</vt:lpstr>
      <vt:lpstr>Modelling – phreeqc</vt:lpstr>
      <vt:lpstr>Modelling – phreeqc</vt:lpstr>
      <vt:lpstr>Modelling – phreeqc</vt:lpstr>
      <vt:lpstr>Example – selective accumulation PO4 vs Ca</vt:lpstr>
      <vt:lpstr>Example – selective accumulation PO4 vs Ca</vt:lpstr>
      <vt:lpstr>PowerPoint Presentation</vt:lpstr>
      <vt:lpstr>Example – selective precipitation</vt:lpstr>
      <vt:lpstr>µm-scale Images</vt:lpstr>
      <vt:lpstr>µm-scale Images</vt:lpstr>
      <vt:lpstr>PowerPoint Presentation</vt:lpstr>
      <vt:lpstr>SEM – Scanning electron microscopy</vt:lpstr>
      <vt:lpstr>SEM – Scanning electron microscopy</vt:lpstr>
      <vt:lpstr>PowerPoint Presentation</vt:lpstr>
      <vt:lpstr>Carbon coating</vt:lpstr>
      <vt:lpstr>SEM – Scanning electron microscopy</vt:lpstr>
      <vt:lpstr>PowerPoint Presentation</vt:lpstr>
      <vt:lpstr>SEM – Scanning electron microscopy</vt:lpstr>
      <vt:lpstr>EDS (/EDX) – Energy Dispersive Spectroscopy </vt:lpstr>
      <vt:lpstr>EDS (/EDX) – Energy Dispersive Spectroscopy </vt:lpstr>
      <vt:lpstr>PowerPoint Presentation</vt:lpstr>
      <vt:lpstr>EDS (/EDX) – Energy Dispersive Spectroscopy </vt:lpstr>
      <vt:lpstr>TEM – Transmission electron microscopy</vt:lpstr>
      <vt:lpstr>TEM – Transmission electron microscopy</vt:lpstr>
      <vt:lpstr>PowerPoint Presentation</vt:lpstr>
      <vt:lpstr>Laue diffraction patterns</vt:lpstr>
      <vt:lpstr>XRF – X-ray fluorescence</vt:lpstr>
      <vt:lpstr>XRF – X-ray fluorescence</vt:lpstr>
      <vt:lpstr>XRD – X-Ray diffraction</vt:lpstr>
      <vt:lpstr>XRD – X-Ray diffraction</vt:lpstr>
      <vt:lpstr>XRD – X-Ray diffraction</vt:lpstr>
      <vt:lpstr>Reference databases</vt:lpstr>
      <vt:lpstr>Reference databases</vt:lpstr>
      <vt:lpstr>XRD – X-Ray diffraction</vt:lpstr>
      <vt:lpstr>XRD – X-Ray diffraction</vt:lpstr>
      <vt:lpstr>PowerPoint Presentation</vt:lpstr>
      <vt:lpstr>PowerPoint Presentation</vt:lpstr>
      <vt:lpstr>Identification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Geosciences</dc:title>
  <dc:creator>Matreux, Thomas</dc:creator>
  <cp:lastModifiedBy>Matreux, Thomas</cp:lastModifiedBy>
  <cp:revision>26</cp:revision>
  <dcterms:created xsi:type="dcterms:W3CDTF">2024-01-03T15:43:29Z</dcterms:created>
  <dcterms:modified xsi:type="dcterms:W3CDTF">2024-01-11T22:01:14Z</dcterms:modified>
</cp:coreProperties>
</file>